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5"/>
  </p:sldMasterIdLst>
  <p:notesMasterIdLst>
    <p:notesMasterId r:id="rId48"/>
  </p:notesMasterIdLst>
  <p:sldIdLst>
    <p:sldId id="256" r:id="rId6"/>
    <p:sldId id="260" r:id="rId7"/>
    <p:sldId id="4720" r:id="rId8"/>
    <p:sldId id="261" r:id="rId9"/>
    <p:sldId id="262" r:id="rId10"/>
    <p:sldId id="263" r:id="rId11"/>
    <p:sldId id="264" r:id="rId12"/>
    <p:sldId id="4723" r:id="rId13"/>
    <p:sldId id="265" r:id="rId14"/>
    <p:sldId id="266" r:id="rId15"/>
    <p:sldId id="267" r:id="rId16"/>
    <p:sldId id="268" r:id="rId17"/>
    <p:sldId id="269" r:id="rId18"/>
    <p:sldId id="270" r:id="rId19"/>
    <p:sldId id="272" r:id="rId20"/>
    <p:sldId id="273" r:id="rId21"/>
    <p:sldId id="274" r:id="rId22"/>
    <p:sldId id="4731" r:id="rId23"/>
    <p:sldId id="275" r:id="rId24"/>
    <p:sldId id="276" r:id="rId25"/>
    <p:sldId id="277" r:id="rId26"/>
    <p:sldId id="278" r:id="rId27"/>
    <p:sldId id="279" r:id="rId28"/>
    <p:sldId id="280" r:id="rId29"/>
    <p:sldId id="4734" r:id="rId30"/>
    <p:sldId id="281" r:id="rId31"/>
    <p:sldId id="4732" r:id="rId32"/>
    <p:sldId id="282" r:id="rId33"/>
    <p:sldId id="283" r:id="rId34"/>
    <p:sldId id="284" r:id="rId35"/>
    <p:sldId id="285" r:id="rId36"/>
    <p:sldId id="286" r:id="rId37"/>
    <p:sldId id="287" r:id="rId38"/>
    <p:sldId id="4733" r:id="rId39"/>
    <p:sldId id="288" r:id="rId40"/>
    <p:sldId id="4730" r:id="rId41"/>
    <p:sldId id="4729" r:id="rId42"/>
    <p:sldId id="289" r:id="rId43"/>
    <p:sldId id="290" r:id="rId44"/>
    <p:sldId id="4735" r:id="rId45"/>
    <p:sldId id="4714" r:id="rId46"/>
    <p:sldId id="294" r:id="rId47"/>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9" roundtripDataSignature="AMtx7mjjpvYQuIcN0aMbzgfWPXQIGrQogQ=="/>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594AC3-910A-69DC-97BB-1ABB96001A47}" name="Noelia Seguer Avilés" initials="NA" userId="S::noelia.seguer@bakertilly.es::e5c35e0e-9ec7-4175-9b71-2ea623ab497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C9E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52667A-A5E3-4884-A617-3736C8E2F9A5}" v="1" dt="2026-02-25T14:35:42.056"/>
  </p1510:revLst>
</p1510:revInfo>
</file>

<file path=ppt/tableStyles.xml><?xml version="1.0" encoding="utf-8"?>
<a:tblStyleLst xmlns:a="http://schemas.openxmlformats.org/drawingml/2006/main" def="{C8E4061D-F996-4E52-8B39-2384F2AE1984}">
  <a:tblStyle styleId="{C8E4061D-F996-4E52-8B39-2384F2AE1984}" styleName="Table_0">
    <a:wholeTbl>
      <a:tcTxStyle b="off" i="off">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0658E14B-9ED5-4694-889A-D042EEFA3AF1}" styleName="Table_1">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79002" autoAdjust="0"/>
  </p:normalViewPr>
  <p:slideViewPr>
    <p:cSldViewPr snapToGrid="0">
      <p:cViewPr varScale="1">
        <p:scale>
          <a:sx n="48" d="100"/>
          <a:sy n="48" d="100"/>
        </p:scale>
        <p:origin x="204" y="40"/>
      </p:cViewPr>
      <p:guideLst>
        <p:guide orient="horz" pos="2160"/>
        <p:guide pos="2880"/>
      </p:guideLst>
    </p:cSldViewPr>
  </p:slideViewPr>
  <p:notesTextViewPr>
    <p:cViewPr>
      <p:scale>
        <a:sx n="1" d="1"/>
        <a:sy n="1" d="1"/>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presProps" Target="presProps.xml"/><Relationship Id="rId55" Type="http://schemas.microsoft.com/office/2018/10/relationships/authors" Target="author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heme" Target="theme/theme1.xml"/><Relationship Id="rId48" Type="http://schemas.openxmlformats.org/officeDocument/2006/relationships/notesMaster" Target="notesMasters/notes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8" Type="http://schemas.openxmlformats.org/officeDocument/2006/relationships/slide" Target="slides/slide3.xml"/><Relationship Id="rId51"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Arial"/>
                <a:ea typeface="Arial"/>
                <a:cs typeface="Arial"/>
                <a:sym typeface="Arial"/>
              </a:rPr>
              <a:t>‹Nº›</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whatfix.com/blog/adkar-model-what-is-it-and-how-to-use-it/" TargetMode="External"/><Relationship Id="rId2" Type="http://schemas.openxmlformats.org/officeDocument/2006/relationships/slide" Target="../slides/slide32.xml"/><Relationship Id="rId1" Type="http://schemas.openxmlformats.org/officeDocument/2006/relationships/notesMaster" Target="../notesMasters/notesMaster1.xml"/><Relationship Id="rId6" Type="http://schemas.openxmlformats.org/officeDocument/2006/relationships/hyperlink" Target="https://openpracticelibrary.com/practice/risk-radar-monitoring-and-controlling-risks/" TargetMode="External"/><Relationship Id="rId5" Type="http://schemas.openxmlformats.org/officeDocument/2006/relationships/hyperlink" Target="https://www.boreal-is.com/blog/stakeholder-mapping-identify-stakeholders/" TargetMode="External"/><Relationship Id="rId4" Type="http://schemas.openxmlformats.org/officeDocument/2006/relationships/hyperlink" Target="https://www.kotterinc.com/methodology/8-steps/" TargetMode="Externa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3" Type="http://schemas.openxmlformats.org/officeDocument/2006/relationships/hyperlink" Target="https://reports.weforum.org/docs/WEF_Future_of_Jobs_Report_2025.pdf"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34519fc2d75_0_19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0" name="Google Shape;190;g34519fc2d75_0_19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91" name="Google Shape;191;g34519fc2d75_0_19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4519fc2d75_0_20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g34519fc2d75_0_20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1" name="Google Shape;201;g34519fc2d75_0_20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34519fc2d75_0_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0" name="Google Shape;210;g34519fc2d75_0_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La innovación </a:t>
            </a:r>
            <a:r>
              <a:rPr lang="en-GB">
                <a:latin typeface="Calibri"/>
                <a:ea typeface="Calibri"/>
                <a:cs typeface="Calibri"/>
                <a:sym typeface="Calibri"/>
              </a:rPr>
              <a:t>en las artes escénicas requiere una toma de decisiones informada para lograr un cambio organizativo duradero. Las funciones de liderazgo deben adaptarse. </a:t>
            </a:r>
            <a:endParaRPr>
              <a:latin typeface="Calibri"/>
              <a:ea typeface="Calibri"/>
              <a:cs typeface="Calibri"/>
              <a:sym typeface="Calibri"/>
            </a:endParaRPr>
          </a:p>
          <a:p>
            <a:pPr marL="457200" marR="0" lvl="0" indent="0" algn="l" rtl="0">
              <a:lnSpc>
                <a:spcPct val="100000"/>
              </a:lnSpc>
              <a:spcBef>
                <a:spcPts val="1200"/>
              </a:spcBef>
              <a:spcAft>
                <a:spcPts val="0"/>
              </a:spcAft>
              <a:buClr>
                <a:schemeClr val="dk1"/>
              </a:buClr>
              <a:buSzPts val="1100"/>
              <a:buFont typeface="Arial"/>
              <a:buNone/>
            </a:pPr>
            <a:r>
              <a:rPr lang="en-GB" b="1" u="sng">
                <a:latin typeface="Calibri"/>
                <a:ea typeface="Calibri"/>
                <a:cs typeface="Calibri"/>
                <a:sym typeface="Calibri"/>
              </a:rPr>
              <a:t>Perfiles clave de liderazgo</a:t>
            </a:r>
            <a:r>
              <a:rPr lang="en-GB" b="1">
                <a:latin typeface="Calibri"/>
                <a:ea typeface="Calibri"/>
                <a:cs typeface="Calibri"/>
                <a:sym typeface="Calibri"/>
              </a:rPr>
              <a:t>: </a:t>
            </a:r>
            <a:r>
              <a:rPr lang="en-GB" i="0" u="none" strike="noStrike" cap="none">
                <a:solidFill>
                  <a:schemeClr val="dk1"/>
                </a:solidFill>
                <a:latin typeface="Calibri"/>
                <a:ea typeface="Calibri"/>
                <a:cs typeface="Calibri"/>
                <a:sym typeface="Calibri"/>
              </a:rPr>
              <a:t>permiten comprender las funciones principales de liderazgo y los contextos organizativos en las artes escénicas.</a:t>
            </a:r>
            <a:endParaRPr u="sng">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Artístico: </a:t>
            </a:r>
            <a:r>
              <a:rPr lang="en-GB">
                <a:latin typeface="Calibri"/>
                <a:ea typeface="Calibri"/>
                <a:cs typeface="Calibri"/>
                <a:sym typeface="Calibri"/>
              </a:rPr>
              <a:t>lidera la visión creativa.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Gerencial: </a:t>
            </a:r>
            <a:r>
              <a:rPr lang="en-GB">
                <a:latin typeface="Calibri"/>
                <a:ea typeface="Calibri"/>
                <a:cs typeface="Calibri"/>
                <a:sym typeface="Calibri"/>
              </a:rPr>
              <a:t>se centra en la eficiencia operativa.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Proyecto: </a:t>
            </a:r>
            <a:r>
              <a:rPr lang="en-GB">
                <a:latin typeface="Calibri"/>
                <a:ea typeface="Calibri"/>
                <a:cs typeface="Calibri"/>
                <a:sym typeface="Calibri"/>
              </a:rPr>
              <a:t>equilibra la ejecución creativa y operativa.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Comercial: </a:t>
            </a:r>
            <a:r>
              <a:rPr lang="en-GB">
                <a:latin typeface="Calibri"/>
                <a:ea typeface="Calibri"/>
                <a:cs typeface="Calibri"/>
                <a:sym typeface="Calibri"/>
              </a:rPr>
              <a:t>da prioridad a la rentabilidad junto con la misión.</a:t>
            </a:r>
            <a:endParaRPr>
              <a:latin typeface="Calibri"/>
              <a:ea typeface="Calibri"/>
              <a:cs typeface="Calibri"/>
              <a:sym typeface="Calibri"/>
            </a:endParaRPr>
          </a:p>
          <a:p>
            <a:pPr marL="457200" lvl="0" indent="0" algn="l" rtl="0">
              <a:lnSpc>
                <a:spcPct val="100000"/>
              </a:lnSpc>
              <a:spcBef>
                <a:spcPts val="1200"/>
              </a:spcBef>
              <a:spcAft>
                <a:spcPts val="0"/>
              </a:spcAft>
              <a:buClr>
                <a:schemeClr val="dk1"/>
              </a:buClr>
              <a:buSzPts val="1100"/>
              <a:buFont typeface="Arial"/>
              <a:buNone/>
            </a:pPr>
            <a:r>
              <a:rPr lang="en-GB" b="1" u="sng">
                <a:latin typeface="Calibri"/>
                <a:ea typeface="Calibri"/>
                <a:cs typeface="Calibri"/>
                <a:sym typeface="Calibri"/>
              </a:rPr>
              <a:t>Contextos organizativos distintivos:</a:t>
            </a:r>
            <a:endParaRPr b="1" u="sng">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Enfoque en la misión: </a:t>
            </a:r>
            <a:r>
              <a:rPr lang="en-GB">
                <a:latin typeface="Calibri"/>
                <a:ea typeface="Calibri"/>
                <a:cs typeface="Calibri"/>
                <a:sym typeface="Calibri"/>
              </a:rPr>
              <a:t>Las organizaciones sin ánimo de lucro dan prioridad a la misión; las entidades comerciales equilibran la misión con los beneficios.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Limitaciones de recursos: </a:t>
            </a:r>
            <a:r>
              <a:rPr lang="en-GB">
                <a:latin typeface="Calibri"/>
                <a:ea typeface="Calibri"/>
                <a:cs typeface="Calibri"/>
                <a:sym typeface="Calibri"/>
              </a:rPr>
              <a:t>Las organizaciones sin ánimo de lucro dependen de la recaudación de fondos; las entidades comerciales, de las ventas.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Diversidad de partes interesadas: </a:t>
            </a:r>
            <a:r>
              <a:rPr lang="en-GB">
                <a:latin typeface="Calibri"/>
                <a:ea typeface="Calibri"/>
                <a:cs typeface="Calibri"/>
                <a:sym typeface="Calibri"/>
              </a:rPr>
              <a:t>los líderes gestionan grupos variados (donantes, juntas directivas, público, personal).</a:t>
            </a:r>
            <a:endParaRPr>
              <a:latin typeface="Calibri"/>
              <a:ea typeface="Calibri"/>
              <a:cs typeface="Calibri"/>
              <a:sym typeface="Calibri"/>
            </a:endParaRPr>
          </a:p>
        </p:txBody>
      </p:sp>
      <p:sp>
        <p:nvSpPr>
          <p:cNvPr id="211" name="Google Shape;211;g34519fc2d75_0_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34519fc2d75_0_2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1" name="Google Shape;221;g34519fc2d75_0_23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100"/>
              <a:buFont typeface="Arial"/>
              <a:buNone/>
            </a:pPr>
            <a:r>
              <a:rPr lang="en-GB" b="1" i="0" u="sng" strike="noStrike" cap="none">
                <a:solidFill>
                  <a:schemeClr val="dk1"/>
                </a:solidFill>
                <a:latin typeface="Calibri"/>
                <a:ea typeface="Calibri"/>
                <a:cs typeface="Calibri"/>
                <a:sym typeface="Calibri"/>
              </a:rPr>
              <a:t>Perfiles de estilos de liderazgo y aplicación estratégica: </a:t>
            </a:r>
            <a:r>
              <a:rPr lang="en-GB" i="0" u="none" strike="noStrike" cap="none">
                <a:solidFill>
                  <a:schemeClr val="dk1"/>
                </a:solidFill>
                <a:latin typeface="Calibri"/>
                <a:ea typeface="Calibri"/>
                <a:cs typeface="Calibri"/>
                <a:sym typeface="Calibri"/>
              </a:rPr>
              <a:t>presenta los comportamientos, rasgos y fortalezas que utilizan los líderes para guiar eficazmente a los equipos y proyectos.</a:t>
            </a:r>
            <a:endParaRPr>
              <a:latin typeface="Calibri"/>
              <a:ea typeface="Calibri"/>
              <a:cs typeface="Calibri"/>
              <a:sym typeface="Calibri"/>
            </a:endParaRPr>
          </a:p>
        </p:txBody>
      </p:sp>
      <p:sp>
        <p:nvSpPr>
          <p:cNvPr id="222" name="Google Shape;222;g34519fc2d75_0_23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34519fc2d75_0_2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1" name="Google Shape;231;g34519fc2d75_0_24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sz="1200" b="1" i="0" u="sng" strike="noStrike" cap="none">
                <a:solidFill>
                  <a:schemeClr val="dk1"/>
                </a:solidFill>
                <a:latin typeface="Calibri"/>
                <a:ea typeface="Calibri"/>
                <a:cs typeface="Calibri"/>
                <a:sym typeface="Calibri"/>
              </a:rPr>
              <a:t>Tipo de liderazgo y toma de decisiones: </a:t>
            </a:r>
            <a:r>
              <a:rPr lang="en-GB" sz="1200" i="0" u="none" strike="noStrike" cap="none">
                <a:solidFill>
                  <a:schemeClr val="dk1"/>
                </a:solidFill>
                <a:latin typeface="Calibri"/>
                <a:ea typeface="Calibri"/>
                <a:cs typeface="Calibri"/>
                <a:sym typeface="Calibri"/>
              </a:rPr>
              <a:t>explora cómo los estilos de liderazgo influyen en la toma de decisiones</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i="1">
                <a:latin typeface="Calibri"/>
                <a:ea typeface="Calibri"/>
                <a:cs typeface="Calibri"/>
                <a:sym typeface="Calibri"/>
              </a:rPr>
              <a:t>Ejemplos</a:t>
            </a:r>
            <a:r>
              <a:rPr lang="en-GB">
                <a:latin typeface="Calibri"/>
                <a:ea typeface="Calibri"/>
                <a:cs typeface="Calibri"/>
                <a:sym typeface="Calibri"/>
              </a:rPr>
              <a:t>: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Los líderes artísticos exitosos </a:t>
            </a:r>
            <a:r>
              <a:rPr lang="en-GB" i="0" u="none" strike="noStrike" cap="none">
                <a:solidFill>
                  <a:schemeClr val="dk1"/>
                </a:solidFill>
                <a:latin typeface="Calibri"/>
                <a:ea typeface="Calibri"/>
                <a:cs typeface="Calibri"/>
                <a:sym typeface="Calibri"/>
              </a:rPr>
              <a:t>equilibran la integridad artística con la gestión práctica, inspirando la creatividad y garantizando la estabilidad, al tiempo que involucran a diversas partes interesadas.</a:t>
            </a:r>
            <a:endParaRPr>
              <a:latin typeface="Calibri"/>
              <a:ea typeface="Calibri"/>
              <a:cs typeface="Calibri"/>
              <a:sym typeface="Calibri"/>
            </a:endParaRPr>
          </a:p>
          <a:p>
            <a:pPr marL="457200" lvl="0" indent="-304800" algn="l" rtl="0">
              <a:lnSpc>
                <a:spcPct val="100000"/>
              </a:lnSpc>
              <a:spcBef>
                <a:spcPts val="0"/>
              </a:spcBef>
              <a:spcAft>
                <a:spcPts val="0"/>
              </a:spcAft>
              <a:buSzPts val="1200"/>
              <a:buFont typeface="Calibri"/>
              <a:buAutoNum type="arabicPeriod"/>
            </a:pPr>
            <a:r>
              <a:rPr lang="en-GB" b="1" i="0" u="none" strike="noStrike" cap="none">
                <a:solidFill>
                  <a:schemeClr val="dk1"/>
                </a:solidFill>
                <a:latin typeface="Calibri"/>
                <a:ea typeface="Calibri"/>
                <a:cs typeface="Calibri"/>
                <a:sym typeface="Calibri"/>
              </a:rPr>
              <a:t>Un liderazgo fuerte </a:t>
            </a:r>
            <a:r>
              <a:rPr lang="en-GB">
                <a:latin typeface="Calibri"/>
                <a:ea typeface="Calibri"/>
                <a:cs typeface="Calibri"/>
                <a:sym typeface="Calibri"/>
              </a:rPr>
              <a:t>con </a:t>
            </a:r>
            <a:r>
              <a:rPr lang="en-GB" i="0" u="none" strike="noStrike" cap="none">
                <a:solidFill>
                  <a:schemeClr val="dk1"/>
                </a:solidFill>
                <a:latin typeface="Calibri"/>
                <a:ea typeface="Calibri"/>
                <a:cs typeface="Calibri"/>
                <a:sym typeface="Calibri"/>
              </a:rPr>
              <a:t>una toma de decisiones acertada es fundamental para el éxito de las artes escénicas. Los líderes aportan visión y orientación, guían a los equipos y toman decisiones oportunas que dan forma a las producciones.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i="0" u="none" strike="noStrike" cap="none">
                <a:solidFill>
                  <a:schemeClr val="dk1"/>
                </a:solidFill>
                <a:latin typeface="Calibri"/>
                <a:ea typeface="Calibri"/>
                <a:cs typeface="Calibri"/>
                <a:sym typeface="Calibri"/>
              </a:rPr>
              <a:t>Un liderazgo eficaz </a:t>
            </a:r>
            <a:r>
              <a:rPr lang="en-GB" i="0" u="none" strike="noStrike" cap="none">
                <a:solidFill>
                  <a:schemeClr val="dk1"/>
                </a:solidFill>
                <a:latin typeface="Calibri"/>
                <a:ea typeface="Calibri"/>
                <a:cs typeface="Calibri"/>
                <a:sym typeface="Calibri"/>
              </a:rPr>
              <a:t>combina diferentes estilos con una alta inteligencia emocional para lograr un enfoque flexible y receptivo.</a:t>
            </a:r>
            <a:endParaRPr b="1" i="0" u="none" strike="noStrike" cap="none">
              <a:solidFill>
                <a:schemeClr val="dk1"/>
              </a:solidFill>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sz="1200" b="1" i="0" u="none" strike="noStrike" cap="none">
                <a:solidFill>
                  <a:schemeClr val="dk1"/>
                </a:solidFill>
                <a:latin typeface="Calibri"/>
                <a:ea typeface="Calibri"/>
                <a:cs typeface="Calibri"/>
                <a:sym typeface="Calibri"/>
              </a:rPr>
              <a:t>El liderazgo</a:t>
            </a:r>
            <a:r>
              <a:rPr lang="en-GB" b="1" i="0" u="none" strike="noStrike" cap="none">
                <a:solidFill>
                  <a:schemeClr val="dk1"/>
                </a:solidFill>
                <a:latin typeface="Calibri"/>
                <a:ea typeface="Calibri"/>
                <a:cs typeface="Calibri"/>
                <a:sym typeface="Calibri"/>
              </a:rPr>
              <a:t> visionario </a:t>
            </a:r>
            <a:r>
              <a:rPr lang="en-GB" sz="1200" i="0" u="none" strike="noStrike" cap="none">
                <a:solidFill>
                  <a:schemeClr val="dk1"/>
                </a:solidFill>
                <a:latin typeface="Calibri"/>
                <a:ea typeface="Calibri"/>
                <a:cs typeface="Calibri"/>
                <a:sym typeface="Calibri"/>
              </a:rPr>
              <a:t>guía a las organizaciones en entornos dinámicos mediante el establecimiento de objetivos claros y ambiciosos.</a:t>
            </a:r>
            <a:endParaRPr>
              <a:latin typeface="Calibri"/>
              <a:ea typeface="Calibri"/>
              <a:cs typeface="Calibri"/>
              <a:sym typeface="Calibri"/>
            </a:endParaRPr>
          </a:p>
        </p:txBody>
      </p:sp>
      <p:sp>
        <p:nvSpPr>
          <p:cNvPr id="232" name="Google Shape;232;g34519fc2d75_0_24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34519fc2d75_0_2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2" name="Google Shape;252;g34519fc2d75_0_26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Espíritu de agente del cambio: liderar la transformación desde dentro</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En las artes escénicas, </a:t>
            </a:r>
            <a:r>
              <a:rPr lang="en-GB" b="1" i="0" u="none" strike="noStrike" cap="none">
                <a:solidFill>
                  <a:schemeClr val="dk1"/>
                </a:solidFill>
                <a:latin typeface="Calibri"/>
                <a:ea typeface="Calibri"/>
                <a:cs typeface="Calibri"/>
                <a:sym typeface="Calibri"/>
              </a:rPr>
              <a:t>la </a:t>
            </a:r>
            <a:r>
              <a:rPr lang="en-GB" i="0" u="none" strike="noStrike" cap="none">
                <a:solidFill>
                  <a:schemeClr val="dk1"/>
                </a:solidFill>
                <a:latin typeface="Calibri"/>
                <a:ea typeface="Calibri"/>
                <a:cs typeface="Calibri"/>
                <a:sym typeface="Calibri"/>
              </a:rPr>
              <a:t>verdadera </a:t>
            </a:r>
            <a:r>
              <a:rPr lang="en-GB" b="1" i="0" u="none" strike="noStrike" cap="none">
                <a:solidFill>
                  <a:schemeClr val="dk1"/>
                </a:solidFill>
                <a:latin typeface="Calibri"/>
                <a:ea typeface="Calibri"/>
                <a:cs typeface="Calibri"/>
                <a:sym typeface="Calibri"/>
              </a:rPr>
              <a:t>innovación proviene de líderes que actúan como agentes del cambio</a:t>
            </a:r>
            <a:r>
              <a:rPr lang="en-GB" i="0" u="none" strike="noStrike" cap="none">
                <a:solidFill>
                  <a:schemeClr val="dk1"/>
                </a:solidFill>
                <a:latin typeface="Calibri"/>
                <a:ea typeface="Calibri"/>
                <a:cs typeface="Calibri"/>
                <a:sym typeface="Calibri"/>
              </a:rPr>
              <a:t>. Desafían las tradiciones, reimaginan los roles y son pioneros en nuevos enfoques a través de una mentalidad proactiva y orientada al aprendizaje.</a:t>
            </a:r>
            <a:endParaRPr>
              <a:latin typeface="Calibri"/>
              <a:ea typeface="Calibri"/>
              <a:cs typeface="Calibri"/>
              <a:sym typeface="Calibri"/>
            </a:endParaRPr>
          </a:p>
          <a:p>
            <a:pPr marL="228600" lvl="0" indent="0" algn="l" rtl="0">
              <a:lnSpc>
                <a:spcPct val="100000"/>
              </a:lnSpc>
              <a:spcBef>
                <a:spcPts val="0"/>
              </a:spcBef>
              <a:spcAft>
                <a:spcPts val="0"/>
              </a:spcAft>
              <a:buSzPts val="1400"/>
              <a:buNone/>
            </a:pPr>
            <a:endParaRPr b="1">
              <a:latin typeface="Calibri"/>
              <a:ea typeface="Calibri"/>
              <a:cs typeface="Calibri"/>
              <a:sym typeface="Calibri"/>
            </a:endParaRPr>
          </a:p>
          <a:p>
            <a:pPr marL="22860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Los agentes del cambio </a:t>
            </a:r>
            <a:r>
              <a:rPr lang="en-GB" i="0" u="none" strike="noStrike" cap="none">
                <a:solidFill>
                  <a:schemeClr val="dk1"/>
                </a:solidFill>
                <a:latin typeface="Calibri"/>
                <a:ea typeface="Calibri"/>
                <a:cs typeface="Calibri"/>
                <a:sym typeface="Calibri"/>
              </a:rPr>
              <a:t>requieren una comunicación sólida, resiliencia y colaboración para remodelar la cultura organizativa y la práctica artística.  </a:t>
            </a:r>
            <a:br>
              <a:rPr lang="en-GB" i="0" u="none" strike="noStrike" cap="none">
                <a:solidFill>
                  <a:schemeClr val="dk1"/>
                </a:solidFill>
                <a:latin typeface="Calibri"/>
                <a:ea typeface="Calibri"/>
                <a:cs typeface="Calibri"/>
                <a:sym typeface="Calibri"/>
              </a:rPr>
            </a:br>
            <a:br>
              <a:rPr lang="en-GB" i="0" u="none" strike="noStrike" cap="none">
                <a:solidFill>
                  <a:schemeClr val="dk1"/>
                </a:solidFill>
                <a:latin typeface="Calibri"/>
                <a:ea typeface="Calibri"/>
                <a:cs typeface="Calibri"/>
                <a:sym typeface="Calibri"/>
              </a:rPr>
            </a:br>
            <a:r>
              <a:rPr lang="en-GB" i="0" u="none" strike="noStrike" cap="none">
                <a:solidFill>
                  <a:schemeClr val="dk1"/>
                </a:solidFill>
                <a:latin typeface="Calibri"/>
                <a:ea typeface="Calibri"/>
                <a:cs typeface="Calibri"/>
                <a:sym typeface="Calibri"/>
              </a:rPr>
              <a:t>El desarrollo</a:t>
            </a:r>
            <a:r>
              <a:rPr lang="en-GB" b="1" i="0" u="none" strike="noStrike" cap="none">
                <a:solidFill>
                  <a:schemeClr val="dk1"/>
                </a:solidFill>
                <a:latin typeface="Calibri"/>
                <a:ea typeface="Calibri"/>
                <a:cs typeface="Calibri"/>
                <a:sym typeface="Calibri"/>
              </a:rPr>
              <a:t> deliberado del liderazgo </a:t>
            </a:r>
            <a:r>
              <a:rPr lang="en-GB" i="0" u="none" strike="noStrike" cap="none">
                <a:solidFill>
                  <a:schemeClr val="dk1"/>
                </a:solidFill>
                <a:latin typeface="Calibri"/>
                <a:ea typeface="Calibri"/>
                <a:cs typeface="Calibri"/>
                <a:sym typeface="Calibri"/>
              </a:rPr>
              <a:t>fomenta el puente entre el liderazgo adaptativo y la creación de cambios, equipando a los líderes para navegar por la complejidad </a:t>
            </a:r>
            <a:r>
              <a:rPr lang="en-GB" b="1" i="0" u="none" strike="noStrike" cap="none">
                <a:solidFill>
                  <a:schemeClr val="dk1"/>
                </a:solidFill>
                <a:latin typeface="Calibri"/>
                <a:ea typeface="Calibri"/>
                <a:cs typeface="Calibri"/>
                <a:sym typeface="Calibri"/>
              </a:rPr>
              <a:t>de forma </a:t>
            </a:r>
            <a:r>
              <a:rPr lang="en-GB" i="0" u="none" strike="noStrike" cap="none">
                <a:solidFill>
                  <a:schemeClr val="dk1"/>
                </a:solidFill>
                <a:latin typeface="Calibri"/>
                <a:ea typeface="Calibri"/>
                <a:cs typeface="Calibri"/>
                <a:sym typeface="Calibri"/>
              </a:rPr>
              <a:t>creativa</a:t>
            </a:r>
            <a:r>
              <a:rPr lang="en-GB" b="1" i="0" u="none" strike="noStrike" cap="none">
                <a:solidFill>
                  <a:schemeClr val="dk1"/>
                </a:solidFill>
                <a:latin typeface="Calibri"/>
                <a:ea typeface="Calibri"/>
                <a:cs typeface="Calibri"/>
                <a:sym typeface="Calibri"/>
              </a:rPr>
              <a:t>.</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Las siguientes habilidades sociales clave interconectadas empoderan a los líderes con una visión creativa y claridad operativa, lo que les permite pasar de ser líderes adaptables a verdaderos agentes del cambio.</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i="0" u="none" strike="noStrike" cap="none">
              <a:solidFill>
                <a:schemeClr val="dk1"/>
              </a:solidFill>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Basándose en la comprensión de los perfiles de liderazgo artístico, de proyectos, comercial y gerencial, </a:t>
            </a:r>
            <a:r>
              <a:rPr lang="en-GB" b="1" i="0" u="none" strike="noStrike" cap="none">
                <a:solidFill>
                  <a:schemeClr val="dk1"/>
                </a:solidFill>
                <a:latin typeface="Calibri"/>
                <a:ea typeface="Calibri"/>
                <a:cs typeface="Calibri"/>
                <a:sym typeface="Calibri"/>
              </a:rPr>
              <a:t>este marco destaca cómo estos pilares interactúan con diferentes comportamientos y contextos de liderazgo.</a:t>
            </a:r>
            <a:r>
              <a:rPr lang="en-GB" i="0" u="none" strike="noStrike" cap="none">
                <a:solidFill>
                  <a:schemeClr val="dk1"/>
                </a:solidFill>
                <a:latin typeface="Calibri"/>
                <a:ea typeface="Calibri"/>
                <a:cs typeface="Calibri"/>
                <a:sym typeface="Calibri"/>
              </a:rPr>
              <a:t> </a:t>
            </a:r>
            <a:endParaRPr i="0" u="none" strike="noStrike" cap="none">
              <a:solidFill>
                <a:schemeClr val="dk1"/>
              </a:solidFill>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La combinación de visión, responsabilidad y capacidad de cambio forma a líderes preparados para los retos cambiantes de las organizaciones de artes escénicas. </a:t>
            </a:r>
            <a:endParaRPr i="0" u="none" strike="noStrike" cap="none">
              <a:solidFill>
                <a:schemeClr val="dk1"/>
              </a:solidFill>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a:p>
            <a:pPr marL="228600" marR="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Para ello son fundamentales las habilidades sociales interconectadas </a:t>
            </a:r>
            <a:r>
              <a:rPr lang="en-GB" i="0" u="none" strike="noStrike" cap="none">
                <a:solidFill>
                  <a:schemeClr val="dk1"/>
                </a:solidFill>
                <a:latin typeface="Calibri"/>
                <a:ea typeface="Calibri"/>
                <a:cs typeface="Calibri"/>
                <a:sym typeface="Calibri"/>
              </a:rPr>
              <a:t>que permiten a los líderes navegar por la complejidad y liderar con confianza.</a:t>
            </a:r>
            <a:endParaRPr>
              <a:latin typeface="Calibri"/>
              <a:ea typeface="Calibri"/>
              <a:cs typeface="Calibri"/>
              <a:sym typeface="Calibri"/>
            </a:endParaRPr>
          </a:p>
        </p:txBody>
      </p:sp>
      <p:sp>
        <p:nvSpPr>
          <p:cNvPr id="253" name="Google Shape;253;g34519fc2d75_0_26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34519fc2d75_0_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2" name="Google Shape;262;g34519fc2d75_0_4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0" algn="just"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El papel de la inteligencia emocional en el desarrollo de la resiliencia</a:t>
            </a:r>
            <a:endParaRPr b="1">
              <a:latin typeface="Calibri"/>
              <a:ea typeface="Calibri"/>
              <a:cs typeface="Calibri"/>
              <a:sym typeface="Calibri"/>
            </a:endParaRPr>
          </a:p>
          <a:p>
            <a:pPr marL="457200" lvl="0" indent="-304800" algn="l" rtl="0">
              <a:lnSpc>
                <a:spcPct val="100000"/>
              </a:lnSpc>
              <a:spcBef>
                <a:spcPts val="600"/>
              </a:spcBef>
              <a:spcAft>
                <a:spcPts val="0"/>
              </a:spcAft>
              <a:buClr>
                <a:schemeClr val="dk1"/>
              </a:buClr>
              <a:buSzPts val="1200"/>
              <a:buFont typeface="Calibri"/>
              <a:buChar char="➔"/>
            </a:pPr>
            <a:r>
              <a:rPr lang="en-GB">
                <a:latin typeface="Calibri"/>
                <a:ea typeface="Calibri"/>
                <a:cs typeface="Calibri"/>
                <a:sym typeface="Calibri"/>
              </a:rPr>
              <a:t>¿Por qué es importante?</a:t>
            </a:r>
            <a:endParaRPr>
              <a:latin typeface="Calibri"/>
              <a:ea typeface="Calibri"/>
              <a:cs typeface="Calibri"/>
              <a:sym typeface="Calibri"/>
            </a:endParaRPr>
          </a:p>
          <a:p>
            <a:pPr marL="0" lvl="0" indent="0" algn="l" rtl="0">
              <a:lnSpc>
                <a:spcPct val="100000"/>
              </a:lnSpc>
              <a:spcBef>
                <a:spcPts val="600"/>
              </a:spcBef>
              <a:spcAft>
                <a:spcPts val="0"/>
              </a:spcAft>
              <a:buClr>
                <a:schemeClr val="dk1"/>
              </a:buClr>
              <a:buSzPts val="1100"/>
              <a:buFont typeface="Arial"/>
              <a:buNone/>
            </a:pPr>
            <a:r>
              <a:rPr lang="en-GB">
                <a:latin typeface="Calibri"/>
                <a:ea typeface="Calibri"/>
                <a:cs typeface="Calibri"/>
                <a:sym typeface="Calibri"/>
              </a:rPr>
              <a:t>La inteligencia emocional (IE) es la capacidad de comprender y gestionar las propias emociones, al tiempo que se reconocen e influyen en las emociones de los demás. Se trata de una habilidad fundamental en las artes escénicas, donde la colaboración, la expresión emocional y la dinámica interpersonal son el núcleo del trabajo diario. La IE ayuda a los equipos a mantener los pies en la tierra, a estar conectados y a ser adaptables.</a:t>
            </a:r>
            <a:endParaRPr>
              <a:latin typeface="Calibri"/>
              <a:ea typeface="Calibri"/>
              <a:cs typeface="Calibri"/>
              <a:sym typeface="Calibri"/>
            </a:endParaRPr>
          </a:p>
          <a:p>
            <a:pPr marL="457200" lvl="0" indent="-304800" algn="l" rtl="0">
              <a:lnSpc>
                <a:spcPct val="100000"/>
              </a:lnSpc>
              <a:spcBef>
                <a:spcPts val="600"/>
              </a:spcBef>
              <a:spcAft>
                <a:spcPts val="0"/>
              </a:spcAft>
              <a:buClr>
                <a:schemeClr val="dk1"/>
              </a:buClr>
              <a:buSzPts val="1200"/>
              <a:buFont typeface="Calibri"/>
              <a:buChar char="➔"/>
            </a:pPr>
            <a:r>
              <a:rPr lang="en-GB">
                <a:latin typeface="Calibri"/>
                <a:ea typeface="Calibri"/>
                <a:cs typeface="Calibri"/>
                <a:sym typeface="Calibri"/>
              </a:rPr>
              <a:t>¿Cómo contribuyen los cinco componentes de la inteligencia emocional al desarrollo de la resiliencia?</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Cada uno de los cinco componentes favorece la resiliencia al ayudar a las personas y a los equipos a gestionar las emociones, mantener la motivación, establecer vínculos sólidos y adaptarse eficazmente a los retos.</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AutoNum type="arabicPeriod"/>
            </a:pPr>
            <a:r>
              <a:rPr lang="en-GB" b="1">
                <a:latin typeface="Calibri"/>
                <a:ea typeface="Calibri"/>
                <a:cs typeface="Calibri"/>
                <a:sym typeface="Calibri"/>
              </a:rPr>
              <a:t>Autoconciencia</a:t>
            </a:r>
            <a:br>
              <a:rPr lang="en-GB" b="1">
                <a:latin typeface="Calibri"/>
                <a:ea typeface="Calibri"/>
                <a:cs typeface="Calibri"/>
                <a:sym typeface="Calibri"/>
              </a:rPr>
            </a:br>
            <a:r>
              <a:rPr lang="en-GB" i="1">
                <a:latin typeface="Calibri"/>
                <a:ea typeface="Calibri"/>
                <a:cs typeface="Calibri"/>
                <a:sym typeface="Calibri"/>
              </a:rPr>
              <a:t>Qué hace: </a:t>
            </a:r>
            <a:r>
              <a:rPr lang="en-GB">
                <a:latin typeface="Calibri"/>
                <a:ea typeface="Calibri"/>
                <a:cs typeface="Calibri"/>
                <a:sym typeface="Calibri"/>
              </a:rPr>
              <a:t>ayuda a las personas a detectar sus emociones de forma temprana, para que puedan gestionar el estrés antes de que se acumule.</a:t>
            </a:r>
            <a:br>
              <a:rPr lang="en-GB">
                <a:latin typeface="Calibri"/>
                <a:ea typeface="Calibri"/>
                <a:cs typeface="Calibri"/>
                <a:sym typeface="Calibri"/>
              </a:rPr>
            </a:br>
            <a:r>
              <a:rPr lang="en-GB" i="1">
                <a:latin typeface="Calibri"/>
                <a:ea typeface="Calibri"/>
                <a:cs typeface="Calibri"/>
                <a:sym typeface="Calibri"/>
              </a:rPr>
              <a:t>Consejo: </a:t>
            </a:r>
            <a:r>
              <a:rPr lang="en-GB">
                <a:latin typeface="Calibri"/>
                <a:ea typeface="Calibri"/>
                <a:cs typeface="Calibri"/>
                <a:sym typeface="Calibri"/>
              </a:rPr>
              <a:t>Utilice ejercicios rápidos de autoevaluación para ayudar a los participantes a reconocer sus sentimientos en tiempo real.</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a:latin typeface="Calibri"/>
                <a:ea typeface="Calibri"/>
                <a:cs typeface="Calibri"/>
                <a:sym typeface="Calibri"/>
              </a:rPr>
              <a:t>Autorregulación</a:t>
            </a:r>
            <a:br>
              <a:rPr lang="en-GB" b="1">
                <a:latin typeface="Calibri"/>
                <a:ea typeface="Calibri"/>
                <a:cs typeface="Calibri"/>
                <a:sym typeface="Calibri"/>
              </a:rPr>
            </a:br>
            <a:r>
              <a:rPr lang="en-GB" i="1">
                <a:latin typeface="Calibri"/>
                <a:ea typeface="Calibri"/>
                <a:cs typeface="Calibri"/>
                <a:sym typeface="Calibri"/>
              </a:rPr>
              <a:t>Qué hace: </a:t>
            </a:r>
            <a:r>
              <a:rPr lang="en-GB">
                <a:latin typeface="Calibri"/>
                <a:ea typeface="Calibri"/>
                <a:cs typeface="Calibri"/>
                <a:sym typeface="Calibri"/>
              </a:rPr>
              <a:t>mantiene a las personas tranquilas y concentradas bajo presión, evitando reacciones impulsivas.</a:t>
            </a:r>
            <a:br>
              <a:rPr lang="en-GB">
                <a:latin typeface="Calibri"/>
                <a:ea typeface="Calibri"/>
                <a:cs typeface="Calibri"/>
                <a:sym typeface="Calibri"/>
              </a:rPr>
            </a:br>
            <a:r>
              <a:rPr lang="en-GB" i="1">
                <a:latin typeface="Calibri"/>
                <a:ea typeface="Calibri"/>
                <a:cs typeface="Calibri"/>
                <a:sym typeface="Calibri"/>
              </a:rPr>
              <a:t>Consejo: </a:t>
            </a:r>
            <a:r>
              <a:rPr lang="en-GB">
                <a:latin typeface="Calibri"/>
                <a:ea typeface="Calibri"/>
                <a:cs typeface="Calibri"/>
                <a:sym typeface="Calibri"/>
              </a:rPr>
              <a:t>Practique técnicas de respiración o pausa para gestionar las reacciones emocionales en momentos de estrés.</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AutoNum type="arabicPeriod"/>
            </a:pPr>
            <a:r>
              <a:rPr lang="en-GB" b="1">
                <a:latin typeface="Calibri"/>
                <a:ea typeface="Calibri"/>
                <a:cs typeface="Calibri"/>
                <a:sym typeface="Calibri"/>
              </a:rPr>
              <a:t>Motivación:</a:t>
            </a:r>
            <a:br>
              <a:rPr lang="en-GB" b="1">
                <a:latin typeface="Calibri"/>
                <a:ea typeface="Calibri"/>
                <a:cs typeface="Calibri"/>
                <a:sym typeface="Calibri"/>
              </a:rPr>
            </a:br>
            <a:r>
              <a:rPr lang="en-GB" i="1">
                <a:latin typeface="Calibri"/>
                <a:ea typeface="Calibri"/>
                <a:cs typeface="Calibri"/>
                <a:sym typeface="Calibri"/>
              </a:rPr>
              <a:t>Qué hace: </a:t>
            </a:r>
            <a:r>
              <a:rPr lang="en-GB">
                <a:latin typeface="Calibri"/>
                <a:ea typeface="Calibri"/>
                <a:cs typeface="Calibri"/>
                <a:sym typeface="Calibri"/>
              </a:rPr>
              <a:t>Alimenta la persistencia, ayudando a las personas a mantenerse comprometidas y con energía a pesar de los contratiempos.</a:t>
            </a:r>
            <a:br>
              <a:rPr lang="en-GB">
                <a:latin typeface="Calibri"/>
                <a:ea typeface="Calibri"/>
                <a:cs typeface="Calibri"/>
                <a:sym typeface="Calibri"/>
              </a:rPr>
            </a:br>
            <a:r>
              <a:rPr lang="en-GB" i="1">
                <a:latin typeface="Calibri"/>
                <a:ea typeface="Calibri"/>
                <a:cs typeface="Calibri"/>
                <a:sym typeface="Calibri"/>
              </a:rPr>
              <a:t>Consejo: </a:t>
            </a:r>
            <a:r>
              <a:rPr lang="en-GB">
                <a:latin typeface="Calibri"/>
                <a:ea typeface="Calibri"/>
                <a:cs typeface="Calibri"/>
                <a:sym typeface="Calibri"/>
              </a:rPr>
              <a:t>Anime a compartir los objetivos personales y las fuentes de pasión para reforzar la motivación intrínseca.</a:t>
            </a:r>
            <a:br>
              <a:rPr lang="en-GB">
                <a:latin typeface="Calibri"/>
                <a:ea typeface="Calibri"/>
                <a:cs typeface="Calibri"/>
                <a:sym typeface="Calibri"/>
              </a:rPr>
            </a:br>
            <a:br>
              <a:rPr lang="en-GB">
                <a:latin typeface="Calibri"/>
                <a:ea typeface="Calibri"/>
                <a:cs typeface="Calibri"/>
                <a:sym typeface="Calibri"/>
              </a:rPr>
            </a:br>
            <a:r>
              <a:rPr lang="en-GB">
                <a:latin typeface="Calibri"/>
                <a:ea typeface="Calibri"/>
                <a:cs typeface="Calibri"/>
                <a:sym typeface="Calibri"/>
              </a:rPr>
              <a:t>4. </a:t>
            </a:r>
            <a:r>
              <a:rPr lang="en-GB" b="1">
                <a:latin typeface="Calibri"/>
                <a:ea typeface="Calibri"/>
                <a:cs typeface="Calibri"/>
                <a:sym typeface="Calibri"/>
              </a:rPr>
              <a:t>Empatía:</a:t>
            </a:r>
            <a:br>
              <a:rPr lang="en-GB" b="1">
                <a:latin typeface="Calibri"/>
                <a:ea typeface="Calibri"/>
                <a:cs typeface="Calibri"/>
                <a:sym typeface="Calibri"/>
              </a:rPr>
            </a:br>
            <a:r>
              <a:rPr lang="en-GB" i="1">
                <a:latin typeface="Calibri"/>
                <a:ea typeface="Calibri"/>
                <a:cs typeface="Calibri"/>
                <a:sym typeface="Calibri"/>
              </a:rPr>
              <a:t>Qué hace: </a:t>
            </a:r>
            <a:r>
              <a:rPr lang="en-GB">
                <a:latin typeface="Calibri"/>
                <a:ea typeface="Calibri"/>
                <a:cs typeface="Calibri"/>
                <a:sym typeface="Calibri"/>
              </a:rPr>
              <a:t>Fomenta la comprensión y el apoyo, haciendo que el equipo se sienta seguro y conectado.</a:t>
            </a:r>
            <a:br>
              <a:rPr lang="en-GB">
                <a:latin typeface="Calibri"/>
                <a:ea typeface="Calibri"/>
                <a:cs typeface="Calibri"/>
                <a:sym typeface="Calibri"/>
              </a:rPr>
            </a:br>
            <a:r>
              <a:rPr lang="en-GB" i="1">
                <a:latin typeface="Calibri"/>
                <a:ea typeface="Calibri"/>
                <a:cs typeface="Calibri"/>
                <a:sym typeface="Calibri"/>
              </a:rPr>
              <a:t>Consejo: </a:t>
            </a:r>
            <a:r>
              <a:rPr lang="en-GB">
                <a:latin typeface="Calibri"/>
                <a:ea typeface="Calibri"/>
                <a:cs typeface="Calibri"/>
                <a:sym typeface="Calibri"/>
              </a:rPr>
              <a:t>Utilice juegos de rol o narraciones para practicar cómo ver las situaciones desde la perspectiva de los demás.</a:t>
            </a:r>
            <a:br>
              <a:rPr lang="en-GB">
                <a:latin typeface="Calibri"/>
                <a:ea typeface="Calibri"/>
                <a:cs typeface="Calibri"/>
                <a:sym typeface="Calibri"/>
              </a:rPr>
            </a:b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a:latin typeface="Calibri"/>
                <a:ea typeface="Calibri"/>
                <a:cs typeface="Calibri"/>
                <a:sym typeface="Calibri"/>
              </a:rPr>
              <a:t>5. Habilidades sociales:</a:t>
            </a:r>
            <a:br>
              <a:rPr lang="en-GB" b="1">
                <a:latin typeface="Calibri"/>
                <a:ea typeface="Calibri"/>
                <a:cs typeface="Calibri"/>
                <a:sym typeface="Calibri"/>
              </a:rPr>
            </a:br>
            <a:r>
              <a:rPr lang="en-GB" i="1">
                <a:latin typeface="Calibri"/>
                <a:ea typeface="Calibri"/>
                <a:cs typeface="Calibri"/>
                <a:sym typeface="Calibri"/>
              </a:rPr>
              <a:t>Qué hace: </a:t>
            </a:r>
            <a:r>
              <a:rPr lang="en-GB">
                <a:latin typeface="Calibri"/>
                <a:ea typeface="Calibri"/>
                <a:cs typeface="Calibri"/>
                <a:sym typeface="Calibri"/>
              </a:rPr>
              <a:t>Mejora el trabajo en equipo, la comunicación y la resolución de conflictos para crear equipos más fuertes y adaptables.</a:t>
            </a:r>
            <a:br>
              <a:rPr lang="en-GB">
                <a:latin typeface="Calibri"/>
                <a:ea typeface="Calibri"/>
                <a:cs typeface="Calibri"/>
                <a:sym typeface="Calibri"/>
              </a:rPr>
            </a:br>
            <a:r>
              <a:rPr lang="en-GB" i="1">
                <a:latin typeface="Calibri"/>
                <a:ea typeface="Calibri"/>
                <a:cs typeface="Calibri"/>
                <a:sym typeface="Calibri"/>
              </a:rPr>
              <a:t>Consejo: </a:t>
            </a:r>
            <a:r>
              <a:rPr lang="en-GB">
                <a:latin typeface="Calibri"/>
                <a:ea typeface="Calibri"/>
                <a:cs typeface="Calibri"/>
                <a:sym typeface="Calibri"/>
              </a:rPr>
              <a:t>Facilite actividades grupales que requieran colaboración y comentarios constructivos.</a:t>
            </a:r>
            <a:br>
              <a:rPr lang="en-GB">
                <a:latin typeface="Calibri"/>
                <a:ea typeface="Calibri"/>
                <a:cs typeface="Calibri"/>
                <a:sym typeface="Calibri"/>
              </a:rPr>
            </a:b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a:latin typeface="Calibri"/>
                <a:ea typeface="Calibri"/>
                <a:cs typeface="Calibri"/>
                <a:sym typeface="Calibri"/>
              </a:rPr>
              <a:t>EJERCICIO : </a:t>
            </a: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i="0" u="none" strike="noStrike" cap="none">
                <a:latin typeface="Calibri"/>
                <a:ea typeface="Calibri"/>
                <a:cs typeface="Calibri"/>
                <a:sym typeface="Calibri"/>
              </a:rPr>
              <a:t>Ejercicio basado en un escenario</a:t>
            </a:r>
            <a:r>
              <a:rPr lang="en-GB" b="1">
                <a:latin typeface="Calibri"/>
                <a:ea typeface="Calibri"/>
                <a:cs typeface="Calibri"/>
                <a:sym typeface="Calibri"/>
              </a:rPr>
              <a:t>: </a:t>
            </a:r>
            <a:r>
              <a:rPr lang="en-GB" b="1" i="0" u="none" strike="noStrike" cap="none">
                <a:latin typeface="Calibri"/>
                <a:ea typeface="Calibri"/>
                <a:cs typeface="Calibri"/>
                <a:sym typeface="Calibri"/>
              </a:rPr>
              <a:t>aplicar la inteligencia emocional (IE) para desarrollar la resiliencia</a:t>
            </a:r>
            <a:endParaRPr b="1" i="0" u="none" strike="noStrike" cap="none">
              <a:latin typeface="Calibri"/>
              <a:ea typeface="Calibri"/>
              <a:cs typeface="Calibri"/>
              <a:sym typeface="Calibri"/>
            </a:endParaRPr>
          </a:p>
          <a:p>
            <a:pPr marL="457200" lvl="0" indent="-228600" algn="l" rtl="0">
              <a:spcBef>
                <a:spcPts val="0"/>
              </a:spcBef>
              <a:spcAft>
                <a:spcPts val="0"/>
              </a:spcAft>
              <a:buClr>
                <a:schemeClr val="dk1"/>
              </a:buClr>
              <a:buSzPts val="1400"/>
              <a:buFont typeface="Arial"/>
              <a:buNone/>
            </a:pPr>
            <a:r>
              <a:rPr lang="en-GB">
                <a:latin typeface="Calibri"/>
                <a:ea typeface="Calibri"/>
                <a:cs typeface="Calibri"/>
                <a:sym typeface="Calibri"/>
              </a:rPr>
              <a:t>Pida a los alumnos que identifiquen cuál de los cinco componentes de la IE aplicarían en el siguiente escenario (a continuación) y reflexionen sobre el impacto. No dude en utilizar las pistas para la reflexión como apoyo. </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i="0" u="none" strike="noStrike" cap="none">
                <a:latin typeface="Calibri"/>
                <a:ea typeface="Calibri"/>
                <a:cs typeface="Calibri"/>
                <a:sym typeface="Calibri"/>
              </a:rPr>
              <a:t>Escenario </a:t>
            </a:r>
            <a:r>
              <a:rPr lang="en-GB" i="0" u="none" strike="noStrike" cap="none">
                <a:latin typeface="Calibri"/>
                <a:ea typeface="Calibri"/>
                <a:cs typeface="Calibri"/>
                <a:sym typeface="Calibri"/>
              </a:rPr>
              <a:t>Durante un ensayo, un intérprete se muestra visiblemente frustrado y desmotivado tras recibir comentarios críticos. La tensión aumenta en el grupo. Como formador, ¿cómo respondería utilizando la inteligencia emocional para restablecer la confianza y la motivación?</a:t>
            </a: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b="1" i="0" u="none" strike="noStrike" cap="none">
                <a:latin typeface="Calibri"/>
                <a:ea typeface="Calibri"/>
                <a:cs typeface="Calibri"/>
                <a:sym typeface="Calibri"/>
              </a:rPr>
              <a:t>Pistas para la reflexión</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Identifique </a:t>
            </a:r>
            <a:r>
              <a:rPr lang="en-GB" i="0" u="none" strike="noStrike" cap="none">
                <a:latin typeface="Calibri"/>
                <a:ea typeface="Calibri"/>
                <a:cs typeface="Calibri"/>
                <a:sym typeface="Calibri"/>
              </a:rPr>
              <a:t>los componentes clave de la inteligencia emocional</a:t>
            </a:r>
            <a:r>
              <a:rPr lang="en-GB">
                <a:latin typeface="Calibri"/>
                <a:ea typeface="Calibri"/>
                <a:cs typeface="Calibri"/>
                <a:sym typeface="Calibri"/>
              </a:rPr>
              <a:t>.</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Describa </a:t>
            </a:r>
            <a:r>
              <a:rPr lang="en-GB" i="0" u="none" strike="noStrike" cap="none">
                <a:latin typeface="Calibri"/>
                <a:ea typeface="Calibri"/>
                <a:cs typeface="Calibri"/>
                <a:sym typeface="Calibri"/>
              </a:rPr>
              <a:t>la respuesta: acciones, palabras y enfoque tanto hacia el individuo como hacia el grupo.</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b="1" i="0" u="none" strike="noStrike" cap="none">
                <a:latin typeface="Calibri"/>
                <a:ea typeface="Calibri"/>
                <a:cs typeface="Calibri"/>
                <a:sym typeface="Calibri"/>
              </a:rPr>
              <a:t>Preguntas para la reflexión</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¿Cómo influyeron la regulación emocional o la empatía en el resultado?</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¿Cómo influye tu propia conciencia emocional en tu estilo de facilitación?</a:t>
            </a:r>
            <a:br>
              <a:rPr lang="en-GB" i="0" u="none" strike="noStrike" cap="none">
                <a:latin typeface="Calibri"/>
                <a:ea typeface="Calibri"/>
                <a:cs typeface="Calibri"/>
                <a:sym typeface="Calibri"/>
              </a:rPr>
            </a:br>
            <a:r>
              <a:rPr lang="en-GB" i="0" u="none" strike="noStrike" cap="none">
                <a:latin typeface="Calibri"/>
                <a:ea typeface="Calibri"/>
                <a:cs typeface="Calibri"/>
                <a:sym typeface="Calibri"/>
              </a:rPr>
              <a:t>- ¿Qué estrategias podrían ayudarte a mantener la calma bajo presión?</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endParaRPr>
              <a:latin typeface="Calibri"/>
              <a:ea typeface="Calibri"/>
              <a:cs typeface="Calibri"/>
              <a:sym typeface="Calibri"/>
            </a:endParaRPr>
          </a:p>
        </p:txBody>
      </p:sp>
      <p:sp>
        <p:nvSpPr>
          <p:cNvPr id="263" name="Google Shape;263;g34519fc2d75_0_4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100">
              <a:latin typeface="Calibri"/>
              <a:ea typeface="Calibri"/>
              <a:cs typeface="Calibri"/>
              <a:sym typeface="Calibri"/>
            </a:endParaRPr>
          </a:p>
        </p:txBody>
      </p:sp>
      <p:sp>
        <p:nvSpPr>
          <p:cNvPr id="273" name="Google Shape;273;p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F9593-F605-2A0A-9878-6ACC571F96D2}"/>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DF2F8E2D-E938-CCC3-E7FB-3F874F0F1CD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389BFCA0-5559-1018-E708-24E9E3439595}"/>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Los pilares fundamentales de la lección 2 son: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Preparación del formador: dirigir la sala, gestionar la dinámica de grupo y equilibrar las funciones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Comunicación y colaboración en equipos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Resolución de problemas y gestión de conflictos: herramientas con ejercicios basados en situaciones reales </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lvl="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Negociación y gestión del cambio: fundamentos y estrategias de facilitación </a:t>
            </a:r>
            <a:endParaRPr lang="el-GR" dirty="0"/>
          </a:p>
        </p:txBody>
      </p:sp>
      <p:sp>
        <p:nvSpPr>
          <p:cNvPr id="4" name="Θέση αριθμού διαφάνειας 3">
            <a:extLst>
              <a:ext uri="{FF2B5EF4-FFF2-40B4-BE49-F238E27FC236}">
                <a16:creationId xmlns:a16="http://schemas.microsoft.com/office/drawing/2014/main" id="{4A24930F-18FF-7996-AAEA-5E36CADE60AF}"/>
              </a:ext>
            </a:extLst>
          </p:cNvPr>
          <p:cNvSpPr>
            <a:spLocks noGrp="1"/>
          </p:cNvSpPr>
          <p:nvPr>
            <p:ph type="sldNum" sz="quarter" idx="5"/>
          </p:nvPr>
        </p:nvSpPr>
        <p:spPr/>
        <p:txBody>
          <a:bodyPr/>
          <a:lstStyle/>
          <a:p>
            <a:fld id="{D274D5D8-74C3-4A38-835E-EC8AAD529D29}" type="slidenum">
              <a:rPr lang="el-GR" smtClean="0"/>
              <a:t>18</a:t>
            </a:fld>
            <a:endParaRPr lang="el-GR"/>
          </a:p>
        </p:txBody>
      </p:sp>
    </p:spTree>
    <p:extLst>
      <p:ext uri="{BB962C8B-B14F-4D97-AF65-F5344CB8AC3E}">
        <p14:creationId xmlns:p14="http://schemas.microsoft.com/office/powerpoint/2010/main" val="8723985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0" name="Google Shape;28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En las artes escénicas, la colaboración implica trabajar con artistas, técnicos, productores y educadores. Estas funciones aportan diferentes experiencias y trayectorias profesionales al equipo. Esta diversidad contribuye al trabajo, pero también puede dar lugar a malentendidos si no existe un entendimiento común. Por lo tanto, para que el trabajo en equipo sea eficaz, es necesario fomentar el respeto mutuo, una comunicación clara y un terreno común.</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Para ello, es útil preguntarse:</a:t>
            </a:r>
            <a:endParaRPr sz="1100">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a:latin typeface="Calibri"/>
                <a:ea typeface="Calibri"/>
                <a:cs typeface="Calibri"/>
                <a:sym typeface="Calibri"/>
              </a:rPr>
              <a:t>¿Cómo conectamos las ideas creativas con los conocimientos técnicos?</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¿Cómo reconocemos y valoramos las diferentes fortalezas que aporta cada persona?</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¿Cómo podemos comprender mejor las responsabilidades de los demás y cómo eso afecta al panorama general?</a:t>
            </a:r>
            <a:endParaRPr sz="1100">
              <a:latin typeface="Calibri"/>
              <a:ea typeface="Calibri"/>
              <a:cs typeface="Calibri"/>
              <a:sym typeface="Calibri"/>
            </a:endParaRPr>
          </a:p>
          <a:p>
            <a:pPr marL="457200" lvl="0" indent="-292100" algn="l" rtl="0">
              <a:lnSpc>
                <a:spcPct val="100000"/>
              </a:lnSpc>
              <a:spcBef>
                <a:spcPts val="0"/>
              </a:spcBef>
              <a:spcAft>
                <a:spcPts val="0"/>
              </a:spcAft>
              <a:buClr>
                <a:schemeClr val="dk1"/>
              </a:buClr>
              <a:buSzPts val="1000"/>
              <a:buFont typeface="Calibri"/>
              <a:buChar char="●"/>
            </a:pPr>
            <a:r>
              <a:rPr lang="en-GB" sz="1100">
                <a:latin typeface="Calibri"/>
                <a:ea typeface="Calibri"/>
                <a:cs typeface="Calibri"/>
                <a:sym typeface="Calibri"/>
              </a:rPr>
              <a:t>¿Podemos crear un lenguaje común que nos ayude a trabajar juntos de forma más fluida y respetuosa?</a:t>
            </a:r>
            <a:br>
              <a:rPr lang="en-GB" sz="1000">
                <a:latin typeface="Calibri"/>
                <a:ea typeface="Calibri"/>
                <a:cs typeface="Calibri"/>
                <a:sym typeface="Calibri"/>
              </a:rPr>
            </a:br>
            <a:endParaRPr sz="1000">
              <a:latin typeface="Calibri"/>
              <a:ea typeface="Calibri"/>
              <a:cs typeface="Calibri"/>
              <a:sym typeface="Calibri"/>
            </a:endParaRPr>
          </a:p>
          <a:p>
            <a:pPr marL="457200" lvl="0" indent="-304800" algn="l" rtl="0">
              <a:spcBef>
                <a:spcPts val="0"/>
              </a:spcBef>
              <a:spcAft>
                <a:spcPts val="0"/>
              </a:spcAft>
              <a:buClr>
                <a:schemeClr val="dk1"/>
              </a:buClr>
              <a:buSzPts val="1200"/>
              <a:buFont typeface="Calibri"/>
              <a:buChar char="➔"/>
            </a:pPr>
            <a:r>
              <a:rPr lang="en-GB" sz="1100">
                <a:latin typeface="Calibri"/>
                <a:ea typeface="Calibri"/>
                <a:cs typeface="Calibri"/>
                <a:sym typeface="Calibri"/>
              </a:rPr>
              <a:t>Funciones colaborativas y marco de vocabulario común</a:t>
            </a: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endParaRPr sz="1100">
              <a:solidFill>
                <a:srgbClr val="569838"/>
              </a:solidFill>
              <a:latin typeface="Calibri"/>
              <a:ea typeface="Calibri"/>
              <a:cs typeface="Calibri"/>
              <a:sym typeface="Calibri"/>
            </a:endParaRPr>
          </a:p>
          <a:p>
            <a:pPr marL="0" lvl="0" indent="0" algn="just" rtl="0">
              <a:lnSpc>
                <a:spcPct val="100000"/>
              </a:lnSpc>
              <a:spcBef>
                <a:spcPts val="0"/>
              </a:spcBef>
              <a:spcAft>
                <a:spcPts val="0"/>
              </a:spcAft>
              <a:buClr>
                <a:schemeClr val="dk1"/>
              </a:buClr>
              <a:buSzPts val="1100"/>
              <a:buFont typeface="Arial"/>
              <a:buNone/>
            </a:pPr>
            <a:r>
              <a:rPr lang="en-GB" sz="1100">
                <a:latin typeface="Calibri"/>
                <a:ea typeface="Calibri"/>
                <a:cs typeface="Calibri"/>
                <a:sym typeface="Calibri"/>
              </a:rPr>
              <a:t>La colaboración entre los equipos artísticos y técnicos es fundamental para garantizar que las visiones creativas se conviertan en realidades tangibles. Requiere una comprensión clara de las funciones, una comunicación sólida y un lenguaje común.</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b="1">
                <a:latin typeface="Calibri"/>
                <a:ea typeface="Calibri"/>
                <a:cs typeface="Calibri"/>
                <a:sym typeface="Calibri"/>
              </a:rPr>
              <a:t>Funciones colaborativas</a:t>
            </a:r>
            <a:endParaRPr sz="1100" b="1">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Equipo artístico</a:t>
            </a:r>
            <a:r>
              <a:rPr lang="en-GB" sz="1100">
                <a:latin typeface="Calibri"/>
                <a:ea typeface="Calibri"/>
                <a:cs typeface="Calibri"/>
                <a:sym typeface="Calibri"/>
              </a:rPr>
              <a:t>: visionarios que dan forma a la narrativa, las imágenes y el paisaje emocional (por ejemplo, director artístico, escenógrafo). Se centran en </a:t>
            </a:r>
            <a:r>
              <a:rPr lang="en-GB" sz="1100" i="1">
                <a:latin typeface="Calibri"/>
                <a:ea typeface="Calibri"/>
                <a:cs typeface="Calibri"/>
                <a:sym typeface="Calibri"/>
              </a:rPr>
              <a:t>el qué </a:t>
            </a:r>
            <a:r>
              <a:rPr lang="en-GB" sz="1100">
                <a:latin typeface="Calibri"/>
                <a:ea typeface="Calibri"/>
                <a:cs typeface="Calibri"/>
                <a:sym typeface="Calibri"/>
              </a:rPr>
              <a:t>y </a:t>
            </a:r>
            <a:r>
              <a:rPr lang="en-GB" sz="1100" i="1">
                <a:latin typeface="Calibri"/>
                <a:ea typeface="Calibri"/>
                <a:cs typeface="Calibri"/>
                <a:sym typeface="Calibri"/>
              </a:rPr>
              <a:t>el porqué</a:t>
            </a:r>
            <a:r>
              <a:rPr lang="en-GB" sz="1100">
                <a:latin typeface="Calibri"/>
                <a:ea typeface="Calibri"/>
                <a:cs typeface="Calibri"/>
                <a:sym typeface="Calibri"/>
              </a:rPr>
              <a:t>.</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b="1">
                <a:latin typeface="Calibri"/>
                <a:ea typeface="Calibri"/>
                <a:cs typeface="Calibri"/>
                <a:sym typeface="Calibri"/>
              </a:rPr>
              <a:t>Equipo técnico</a:t>
            </a:r>
            <a:r>
              <a:rPr lang="en-GB" sz="1100">
                <a:latin typeface="Calibri"/>
                <a:ea typeface="Calibri"/>
                <a:cs typeface="Calibri"/>
                <a:sym typeface="Calibri"/>
              </a:rPr>
              <a:t>: ejecuta las visiones artísticas y las convierte en realidades operativas (por ejemplo, director de producción, director de escena, técnico (técnicos de escena, director de instalaciones, etc.). Se centran en </a:t>
            </a:r>
            <a:r>
              <a:rPr lang="en-GB" sz="1100" i="1">
                <a:latin typeface="Calibri"/>
                <a:ea typeface="Calibri"/>
                <a:cs typeface="Calibri"/>
                <a:sym typeface="Calibri"/>
              </a:rPr>
              <a:t>el cómo</a:t>
            </a:r>
            <a:r>
              <a:rPr lang="en-GB" sz="1100">
                <a:latin typeface="Calibri"/>
                <a:ea typeface="Calibri"/>
                <a:cs typeface="Calibri"/>
                <a:sym typeface="Calibri"/>
              </a:rPr>
              <a:t>, teniendo en cuenta aspectos prácticos como el presupuesto y la seguridad.</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b="1">
                <a:latin typeface="Calibri"/>
                <a:ea typeface="Calibri"/>
                <a:cs typeface="Calibri"/>
                <a:sym typeface="Calibri"/>
              </a:rPr>
              <a:t>Diversidad del equipo</a:t>
            </a:r>
            <a:r>
              <a:rPr lang="en-GB" sz="1100">
                <a:latin typeface="Calibri"/>
                <a:ea typeface="Calibri"/>
                <a:cs typeface="Calibri"/>
                <a:sym typeface="Calibri"/>
              </a:rPr>
              <a:t>: Las producciones utilizan tanto </a:t>
            </a:r>
            <a:r>
              <a:rPr lang="en-GB" sz="1100" u="sng">
                <a:latin typeface="Calibri"/>
                <a:ea typeface="Calibri"/>
                <a:cs typeface="Calibri"/>
                <a:sym typeface="Calibri"/>
              </a:rPr>
              <a:t>equipos permanentes</a:t>
            </a:r>
            <a:r>
              <a:rPr lang="en-GB" sz="1100">
                <a:latin typeface="Calibri"/>
                <a:ea typeface="Calibri"/>
                <a:cs typeface="Calibri"/>
                <a:sym typeface="Calibri"/>
              </a:rPr>
              <a:t> estables como </a:t>
            </a:r>
            <a:r>
              <a:rPr lang="en-GB" sz="1100" u="sng">
                <a:latin typeface="Calibri"/>
                <a:ea typeface="Calibri"/>
                <a:cs typeface="Calibri"/>
                <a:sym typeface="Calibri"/>
              </a:rPr>
              <a:t>equipos temporales</a:t>
            </a:r>
            <a:r>
              <a:rPr lang="en-GB" sz="1100">
                <a:latin typeface="Calibri"/>
                <a:ea typeface="Calibri"/>
                <a:cs typeface="Calibri"/>
                <a:sym typeface="Calibri"/>
              </a:rPr>
              <a:t> ágiles (</a:t>
            </a:r>
            <a:r>
              <a:rPr lang="en-GB" sz="1100" u="sng">
                <a:latin typeface="Calibri"/>
                <a:ea typeface="Calibri"/>
                <a:cs typeface="Calibri"/>
                <a:sym typeface="Calibri"/>
              </a:rPr>
              <a:t>basados en proyectos)</a:t>
            </a:r>
            <a:r>
              <a:rPr lang="en-GB" sz="1100">
                <a:latin typeface="Calibri"/>
                <a:ea typeface="Calibri"/>
                <a:cs typeface="Calibri"/>
                <a:sym typeface="Calibri"/>
              </a:rPr>
              <a:t>, lo que influye en la dinámica de la colaboración. </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b="1">
                <a:latin typeface="Calibri"/>
                <a:ea typeface="Calibri"/>
                <a:cs typeface="Calibri"/>
                <a:sym typeface="Calibri"/>
              </a:rPr>
              <a:t>Cuándo comienza la colaboración:</a:t>
            </a:r>
            <a:endParaRPr sz="900"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La colaboración eficaz comienza pronto, en la fase de concepción y planificación, cuando es esencial crear un entendimiento mutuo y abrir canales para una comunicación clara. En esta fase</a:t>
            </a:r>
            <a:r>
              <a:rPr lang="en-GB" sz="1100" b="1">
                <a:latin typeface="Calibri"/>
                <a:ea typeface="Calibri"/>
                <a:cs typeface="Calibri"/>
                <a:sym typeface="Calibri"/>
              </a:rPr>
              <a:t>, las habilidades sociales desempeñan un papel crucial.</a:t>
            </a:r>
            <a:endParaRPr sz="1100"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Habilidades como la curiosidad, la empatía, la flexibilidad, la observación y la escucha activa ayudan a crear la confianza y la apertura necesarias para construir un vocabulario común entre las diversas funciones. En lugar de centrarse en dominar todos los términos técnicos o artísticos, se debe hacer hincapié en la voluntad de hacer preguntas, dar explicaciones y crear un entendimiento común.</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Ejemplos:</a:t>
            </a:r>
            <a:endParaRPr sz="1100">
              <a:latin typeface="Calibri"/>
              <a:ea typeface="Calibri"/>
              <a:cs typeface="Calibri"/>
              <a:sym typeface="Calibri"/>
            </a:endParaRPr>
          </a:p>
          <a:p>
            <a:pPr marL="457200" lvl="0" indent="-298450" algn="l" rtl="0">
              <a:lnSpc>
                <a:spcPct val="100000"/>
              </a:lnSpc>
              <a:spcBef>
                <a:spcPts val="1200"/>
              </a:spcBef>
              <a:spcAft>
                <a:spcPts val="0"/>
              </a:spcAft>
              <a:buClr>
                <a:schemeClr val="dk1"/>
              </a:buClr>
              <a:buSzPts val="1100"/>
              <a:buFont typeface="Calibri"/>
              <a:buChar char="●"/>
            </a:pPr>
            <a:r>
              <a:rPr lang="en-GB" sz="1100">
                <a:latin typeface="Calibri"/>
                <a:ea typeface="Calibri"/>
                <a:cs typeface="Calibri"/>
                <a:sym typeface="Calibri"/>
              </a:rPr>
              <a:t>Un </a:t>
            </a:r>
            <a:r>
              <a:rPr lang="en-GB" sz="1100" b="1">
                <a:latin typeface="Calibri"/>
                <a:ea typeface="Calibri"/>
                <a:cs typeface="Calibri"/>
                <a:sym typeface="Calibri"/>
              </a:rPr>
              <a:t>equipo artístico </a:t>
            </a:r>
            <a:r>
              <a:rPr lang="en-GB" sz="1100">
                <a:latin typeface="Calibri"/>
                <a:ea typeface="Calibri"/>
                <a:cs typeface="Calibri"/>
                <a:sym typeface="Calibri"/>
              </a:rPr>
              <a:t>podría beneficiarse del aprendizaje de términos como </a:t>
            </a:r>
            <a:r>
              <a:rPr lang="en-GB" sz="1100" i="1">
                <a:latin typeface="Calibri"/>
                <a:ea typeface="Calibri"/>
                <a:cs typeface="Calibri"/>
                <a:sym typeface="Calibri"/>
              </a:rPr>
              <a:t>«hoja de indicaciones</a:t>
            </a:r>
            <a:r>
              <a:rPr lang="en-GB" sz="1100">
                <a:latin typeface="Calibri"/>
                <a:ea typeface="Calibri"/>
                <a:cs typeface="Calibri"/>
                <a:sym typeface="Calibri"/>
              </a:rPr>
              <a:t>», </a:t>
            </a:r>
            <a:r>
              <a:rPr lang="en-GB" sz="1100" i="1">
                <a:latin typeface="Calibri"/>
                <a:ea typeface="Calibri"/>
                <a:cs typeface="Calibri"/>
                <a:sym typeface="Calibri"/>
              </a:rPr>
              <a:t>«rigging</a:t>
            </a:r>
            <a:r>
              <a:rPr lang="en-GB" sz="1100">
                <a:latin typeface="Calibri"/>
                <a:ea typeface="Calibri"/>
                <a:cs typeface="Calibri"/>
                <a:sym typeface="Calibri"/>
              </a:rPr>
              <a:t>» o </a:t>
            </a:r>
            <a:r>
              <a:rPr lang="en-GB" sz="1100" i="1">
                <a:latin typeface="Calibri"/>
                <a:ea typeface="Calibri"/>
                <a:cs typeface="Calibri"/>
                <a:sym typeface="Calibri"/>
              </a:rPr>
              <a:t>«DMX</a:t>
            </a:r>
            <a:r>
              <a:rPr lang="en-GB" sz="1100">
                <a:latin typeface="Calibri"/>
                <a:ea typeface="Calibri"/>
                <a:cs typeface="Calibri"/>
                <a:sym typeface="Calibri"/>
              </a:rPr>
              <a:t>».</a:t>
            </a:r>
            <a:endParaRPr sz="1100">
              <a:latin typeface="Calibri"/>
              <a:ea typeface="Calibri"/>
              <a:cs typeface="Calibri"/>
              <a:sym typeface="Calibri"/>
            </a:endParaRPr>
          </a:p>
          <a:p>
            <a:pPr marL="457200" lvl="0" indent="-298450" algn="l" rtl="0">
              <a:lnSpc>
                <a:spcPct val="100000"/>
              </a:lnSpc>
              <a:spcBef>
                <a:spcPts val="0"/>
              </a:spcBef>
              <a:spcAft>
                <a:spcPts val="0"/>
              </a:spcAft>
              <a:buClr>
                <a:schemeClr val="dk1"/>
              </a:buClr>
              <a:buSzPts val="1100"/>
              <a:buFont typeface="Calibri"/>
              <a:buChar char="●"/>
            </a:pPr>
            <a:r>
              <a:rPr lang="en-GB" sz="1100">
                <a:latin typeface="Calibri"/>
                <a:ea typeface="Calibri"/>
                <a:cs typeface="Calibri"/>
                <a:sym typeface="Calibri"/>
              </a:rPr>
              <a:t>Un </a:t>
            </a:r>
            <a:r>
              <a:rPr lang="en-GB" sz="1100" b="1">
                <a:latin typeface="Calibri"/>
                <a:ea typeface="Calibri"/>
                <a:cs typeface="Calibri"/>
                <a:sym typeface="Calibri"/>
              </a:rPr>
              <a:t>equipo técnico </a:t>
            </a:r>
            <a:r>
              <a:rPr lang="en-GB" sz="1100">
                <a:latin typeface="Calibri"/>
                <a:ea typeface="Calibri"/>
                <a:cs typeface="Calibri"/>
                <a:sym typeface="Calibri"/>
              </a:rPr>
              <a:t>podría familiarizarse más con conceptos como </a:t>
            </a:r>
            <a:r>
              <a:rPr lang="en-GB" sz="1100" i="1">
                <a:latin typeface="Calibri"/>
                <a:ea typeface="Calibri"/>
                <a:cs typeface="Calibri"/>
                <a:sym typeface="Calibri"/>
              </a:rPr>
              <a:t>«bloqueo»</a:t>
            </a:r>
            <a:r>
              <a:rPr lang="en-GB" sz="1100">
                <a:latin typeface="Calibri"/>
                <a:ea typeface="Calibri"/>
                <a:cs typeface="Calibri"/>
                <a:sym typeface="Calibri"/>
              </a:rPr>
              <a:t>, </a:t>
            </a:r>
            <a:r>
              <a:rPr lang="en-GB" sz="1100" i="1">
                <a:latin typeface="Calibri"/>
                <a:ea typeface="Calibri"/>
                <a:cs typeface="Calibri"/>
                <a:sym typeface="Calibri"/>
              </a:rPr>
              <a:t>«ambiente y tono</a:t>
            </a:r>
            <a:r>
              <a:rPr lang="en-GB" sz="1100">
                <a:latin typeface="Calibri"/>
                <a:ea typeface="Calibri"/>
                <a:cs typeface="Calibri"/>
                <a:sym typeface="Calibri"/>
              </a:rPr>
              <a:t>» o </a:t>
            </a:r>
            <a:r>
              <a:rPr lang="en-GB" sz="1100" i="1">
                <a:latin typeface="Calibri"/>
                <a:ea typeface="Calibri"/>
                <a:cs typeface="Calibri"/>
                <a:sym typeface="Calibri"/>
              </a:rPr>
              <a:t>«imagen escénica</a:t>
            </a:r>
            <a:r>
              <a:rPr lang="en-GB" sz="1100">
                <a:latin typeface="Calibri"/>
                <a:ea typeface="Calibri"/>
                <a:cs typeface="Calibri"/>
                <a:sym typeface="Calibri"/>
              </a:rPr>
              <a:t>».</a:t>
            </a:r>
            <a:endParaRPr sz="1100">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sz="1100">
                <a:latin typeface="Calibri"/>
                <a:ea typeface="Calibri"/>
                <a:cs typeface="Calibri"/>
                <a:sym typeface="Calibri"/>
              </a:rPr>
              <a:t>Más allá del vocabulario, las actitudes de respeto, paciencia y curiosidad son fundamentales para una colaboración exitosa.</a:t>
            </a:r>
            <a:endParaRPr sz="1300">
              <a:solidFill>
                <a:srgbClr val="569838"/>
              </a:solidFill>
              <a:latin typeface="Calibri"/>
              <a:ea typeface="Calibri"/>
              <a:cs typeface="Calibri"/>
              <a:sym typeface="Calibri"/>
            </a:endParaRPr>
          </a:p>
          <a:p>
            <a:pPr marL="0" lvl="0" indent="0" algn="l" rtl="0">
              <a:lnSpc>
                <a:spcPct val="100000"/>
              </a:lnSpc>
              <a:spcBef>
                <a:spcPts val="1200"/>
              </a:spcBef>
              <a:spcAft>
                <a:spcPts val="0"/>
              </a:spcAft>
              <a:buSzPts val="1400"/>
              <a:buNone/>
            </a:pPr>
            <a:endParaRPr>
              <a:latin typeface="Calibri"/>
              <a:ea typeface="Calibri"/>
              <a:cs typeface="Calibri"/>
              <a:sym typeface="Calibri"/>
            </a:endParaRPr>
          </a:p>
        </p:txBody>
      </p:sp>
      <p:sp>
        <p:nvSpPr>
          <p:cNvPr id="281" name="Google Shape;281;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2" name="Google Shape;13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g34519fc2d75_0_4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1" name="Google Shape;291;g34519fc2d75_0_4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l" rtl="0">
              <a:spcBef>
                <a:spcPts val="0"/>
              </a:spcBef>
              <a:spcAft>
                <a:spcPts val="0"/>
              </a:spcAft>
              <a:buClr>
                <a:schemeClr val="dk1"/>
              </a:buClr>
              <a:buSzPts val="1200"/>
              <a:buFont typeface="Calibri"/>
              <a:buChar char="➔"/>
            </a:pPr>
            <a:r>
              <a:rPr lang="en-GB">
                <a:latin typeface="Calibri"/>
                <a:ea typeface="Calibri"/>
                <a:cs typeface="Calibri"/>
                <a:sym typeface="Calibri"/>
              </a:rPr>
              <a:t>Desarrollo de la competencia comunicativa: principios, técnicas de escucha activa y mecanismos de retroalimentación</a:t>
            </a:r>
            <a:endParaRPr>
              <a:latin typeface="Calibri"/>
              <a:ea typeface="Calibri"/>
              <a:cs typeface="Calibri"/>
              <a:sym typeface="Calibri"/>
            </a:endParaRPr>
          </a:p>
          <a:p>
            <a:pPr marL="457200" lvl="0" indent="0" algn="l" rtl="0">
              <a:lnSpc>
                <a:spcPct val="100000"/>
              </a:lnSpc>
              <a:spcBef>
                <a:spcPts val="0"/>
              </a:spcBef>
              <a:spcAft>
                <a:spcPts val="0"/>
              </a:spcAft>
              <a:buClr>
                <a:schemeClr val="dk1"/>
              </a:buClr>
              <a:buSzPts val="1100"/>
              <a:buFont typeface="Arial"/>
              <a:buNone/>
            </a:pPr>
            <a:endParaRPr u="sng">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u="sng">
                <a:latin typeface="Calibri"/>
                <a:ea typeface="Calibri"/>
                <a:cs typeface="Calibri"/>
                <a:sym typeface="Calibri"/>
              </a:rPr>
              <a:t>Principios básicos de la comunicación:</a:t>
            </a:r>
            <a:endParaRPr u="sng">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Comprensión compartida</a:t>
            </a:r>
            <a:r>
              <a:rPr lang="en-GB">
                <a:latin typeface="Calibri"/>
                <a:ea typeface="Calibri"/>
                <a:cs typeface="Calibri"/>
                <a:sym typeface="Calibri"/>
              </a:rPr>
              <a:t>: crear una base común para que todos los miembros del equipo comprendan la visión general y puedan anticipar las acciones de los demás.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Definición clara de funciones</a:t>
            </a:r>
            <a:r>
              <a:rPr lang="en-GB">
                <a:latin typeface="Calibri"/>
                <a:ea typeface="Calibri"/>
                <a:cs typeface="Calibri"/>
                <a:sym typeface="Calibri"/>
              </a:rPr>
              <a:t>: Asegurarse de que todos, desde los directores artísticos hasta los técnicos, comprendan sus responsabilidades específicas.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Retroalimentación regular</a:t>
            </a:r>
            <a:r>
              <a:rPr lang="en-GB">
                <a:latin typeface="Calibri"/>
                <a:ea typeface="Calibri"/>
                <a:cs typeface="Calibri"/>
                <a:sym typeface="Calibri"/>
              </a:rPr>
              <a:t>: implementar ciclos de retroalimentación estructurados para abordar los problemas con prontitud y ajustar los planes.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Formación del equipo</a:t>
            </a:r>
            <a:r>
              <a:rPr lang="en-GB">
                <a:latin typeface="Calibri"/>
                <a:ea typeface="Calibri"/>
                <a:cs typeface="Calibri"/>
                <a:sym typeface="Calibri"/>
              </a:rPr>
              <a:t>:  Utilizar los ensayos y los talleres para reforzar tanto las habilidades técnicas como la dinámica interpersonal y el  respeto mutuo.</a:t>
            </a:r>
            <a:br>
              <a:rPr lang="en-GB">
                <a:latin typeface="Calibri"/>
                <a:ea typeface="Calibri"/>
                <a:cs typeface="Calibri"/>
                <a:sym typeface="Calibri"/>
              </a:rPr>
            </a:b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b="1">
                <a:latin typeface="Calibri"/>
                <a:ea typeface="Calibri"/>
                <a:cs typeface="Calibri"/>
                <a:sym typeface="Calibri"/>
              </a:rPr>
              <a:t>¡Las habilidades sociales son importantes!</a:t>
            </a:r>
            <a:br>
              <a:rPr lang="en-GB" b="1">
                <a:latin typeface="Calibri"/>
                <a:ea typeface="Calibri"/>
                <a:cs typeface="Calibri"/>
                <a:sym typeface="Calibri"/>
              </a:rPr>
            </a:br>
            <a:r>
              <a:rPr lang="en-GB">
                <a:latin typeface="Calibri"/>
                <a:ea typeface="Calibri"/>
                <a:cs typeface="Calibri"/>
                <a:sym typeface="Calibri"/>
              </a:rPr>
              <a:t>Los principios solo funcionan cuando se basan en </a:t>
            </a:r>
            <a:r>
              <a:rPr lang="en-GB" b="1">
                <a:latin typeface="Calibri"/>
                <a:ea typeface="Calibri"/>
                <a:cs typeface="Calibri"/>
                <a:sym typeface="Calibri"/>
              </a:rPr>
              <a:t>la empatía, la adaptabilidad, la sensibilidad </a:t>
            </a:r>
            <a:r>
              <a:rPr lang="en-GB">
                <a:latin typeface="Calibri"/>
                <a:ea typeface="Calibri"/>
                <a:cs typeface="Calibri"/>
                <a:sym typeface="Calibri"/>
              </a:rPr>
              <a:t>y la </a:t>
            </a:r>
            <a:r>
              <a:rPr lang="en-GB" b="1">
                <a:latin typeface="Calibri"/>
                <a:ea typeface="Calibri"/>
                <a:cs typeface="Calibri"/>
                <a:sym typeface="Calibri"/>
              </a:rPr>
              <a:t>capacidad de manejar los conflictos con calma</a:t>
            </a:r>
            <a:r>
              <a:rPr lang="en-GB">
                <a:latin typeface="Calibri"/>
                <a:ea typeface="Calibri"/>
                <a:cs typeface="Calibri"/>
                <a:sym typeface="Calibri"/>
              </a:rPr>
              <a:t>. Estas habilidades sociales son esenciales para:</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Generar confianza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Mantener una comunicación abierta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Hacer que todo funcione sin problemas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Resolver las tensiones a medida que surgen.</a:t>
            </a:r>
            <a:endParaRPr>
              <a:latin typeface="Calibri"/>
              <a:ea typeface="Calibri"/>
              <a:cs typeface="Calibri"/>
              <a:sym typeface="Calibri"/>
            </a:endParaRPr>
          </a:p>
        </p:txBody>
      </p:sp>
      <p:sp>
        <p:nvSpPr>
          <p:cNvPr id="292" name="Google Shape;292;g34519fc2d75_0_4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g34519fc2d75_0_18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1" name="Google Shape;301;g34519fc2d75_0_18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latin typeface="Calibri"/>
                <a:ea typeface="Calibri"/>
                <a:cs typeface="Calibri"/>
                <a:sym typeface="Calibri"/>
              </a:rPr>
              <a:t>Estrategias multifacéticas para la comunicación: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Para la categoría de comunicación </a:t>
            </a:r>
            <a:r>
              <a:rPr lang="en-GB" b="1">
                <a:latin typeface="Calibri"/>
                <a:ea typeface="Calibri"/>
                <a:cs typeface="Calibri"/>
                <a:sym typeface="Calibri"/>
              </a:rPr>
              <a:t>Interacciones estratégicas y retroalimentación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Se sugieren las siguientes estrategias: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Actualizaciones y reuniones periódicas: </a:t>
            </a:r>
            <a:r>
              <a:rPr lang="en-GB">
                <a:latin typeface="Calibri"/>
                <a:ea typeface="Calibri"/>
                <a:cs typeface="Calibri"/>
                <a:sym typeface="Calibri"/>
              </a:rPr>
              <a:t>mantener a todos informados.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Facilitadores: </a:t>
            </a:r>
            <a:r>
              <a:rPr lang="en-GB">
                <a:latin typeface="Calibri"/>
                <a:ea typeface="Calibri"/>
                <a:cs typeface="Calibri"/>
                <a:sym typeface="Calibri"/>
              </a:rPr>
              <a:t>mediar en los malentendidos.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Ciclos de retroalimentación: </a:t>
            </a:r>
            <a:r>
              <a:rPr lang="en-GB">
                <a:latin typeface="Calibri"/>
                <a:ea typeface="Calibri"/>
                <a:cs typeface="Calibri"/>
                <a:sym typeface="Calibri"/>
              </a:rPr>
              <a:t>espacios estructurados (por ejemplo, revisiones posteriores a los ensayos) para una retroalimentación transparente, que fomente la responsabilidad.</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¿Por qué es importante? </a:t>
            </a:r>
            <a:r>
              <a:rPr lang="en-GB">
                <a:latin typeface="Calibri"/>
                <a:ea typeface="Calibri"/>
                <a:cs typeface="Calibri"/>
                <a:sym typeface="Calibri"/>
              </a:rPr>
              <a:t>Garantiza una alineación continua, aborda los problemas de forma proactiva, promueve canales de comunicación claros y crea una cultura de transparencia.</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En cuanto al principio de </a:t>
            </a:r>
            <a:r>
              <a:rPr lang="en-GB" b="1">
                <a:latin typeface="Calibri"/>
                <a:ea typeface="Calibri"/>
                <a:cs typeface="Calibri"/>
                <a:sym typeface="Calibri"/>
              </a:rPr>
              <a:t>métodos y canales de comunicación, </a:t>
            </a:r>
            <a:r>
              <a:rPr lang="en-GB">
                <a:latin typeface="Calibri"/>
                <a:ea typeface="Calibri"/>
                <a:cs typeface="Calibri"/>
                <a:sym typeface="Calibri"/>
              </a:rPr>
              <a:t>las cuatro estrategias siguientes son importantes para la práctica: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Verbal: </a:t>
            </a:r>
            <a:r>
              <a:rPr lang="en-GB">
                <a:latin typeface="Calibri"/>
                <a:ea typeface="Calibri"/>
                <a:cs typeface="Calibri"/>
                <a:sym typeface="Calibri"/>
              </a:rPr>
              <a:t>reuniones previas, términos estandarizados, retroalimentación estructurada, coordinación sobre la marcha, reuniones facilitadas.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No verbal: </a:t>
            </a:r>
            <a:r>
              <a:rPr lang="en-GB">
                <a:latin typeface="Calibri"/>
                <a:ea typeface="Calibri"/>
                <a:cs typeface="Calibri"/>
                <a:sym typeface="Calibri"/>
              </a:rPr>
              <a:t>lenguaje corporal, señales visuales, gestos.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Escrito: </a:t>
            </a:r>
            <a:r>
              <a:rPr lang="en-GB">
                <a:latin typeface="Calibri"/>
                <a:ea typeface="Calibri"/>
                <a:cs typeface="Calibri"/>
                <a:sym typeface="Calibri"/>
              </a:rPr>
              <a:t>informes de producción, cláusulas técnicas, actas de reuniones, plataformas digitales para documentación y archivo.</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4. Herramientas digitales: </a:t>
            </a:r>
            <a:r>
              <a:rPr lang="en-GB">
                <a:latin typeface="Calibri"/>
                <a:ea typeface="Calibri"/>
                <a:cs typeface="Calibri"/>
                <a:sym typeface="Calibri"/>
              </a:rPr>
              <a:t>calendarios compartidos, chat, plataformas para compartir archivos que garantizan la transparencia.</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¿Por qué es importante? Estas estrategias proporcionan diversos canales para el flujo de información, garantizan la claridad y reducen la ambigüedad, refuerzan la comprensión a través de múltiples sentidos y crean un registro fiable de las decisiones y los planes. Los formadores pueden destacar la importancia de cada tipo en escenarios específicos.</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Y para la tercera categoría</a:t>
            </a:r>
            <a:r>
              <a:rPr lang="en-GB" b="1">
                <a:latin typeface="Calibri"/>
                <a:ea typeface="Calibri"/>
                <a:cs typeface="Calibri"/>
                <a:sym typeface="Calibri"/>
              </a:rPr>
              <a:t>, resolución colaborativa de problemas</a:t>
            </a:r>
            <a:r>
              <a:rPr lang="en-GB">
                <a:latin typeface="Calibri"/>
                <a:ea typeface="Calibri"/>
                <a:cs typeface="Calibri"/>
                <a:sym typeface="Calibri"/>
              </a:rPr>
              <a:t>, se aplica lo siguiente: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1. Ejercicios de simulación: </a:t>
            </a:r>
            <a:r>
              <a:rPr lang="en-GB">
                <a:latin typeface="Calibri"/>
                <a:ea typeface="Calibri"/>
                <a:cs typeface="Calibri"/>
                <a:sym typeface="Calibri"/>
              </a:rPr>
              <a:t>imaginar escenarios y abordar situaciones de la vida real.</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2. Sesiones de diseño conjunto: </a:t>
            </a:r>
            <a:r>
              <a:rPr lang="en-GB">
                <a:latin typeface="Calibri"/>
                <a:ea typeface="Calibri"/>
                <a:cs typeface="Calibri"/>
                <a:sym typeface="Calibri"/>
              </a:rPr>
              <a:t>poner sobre la mesa diferentes perspectivas de forma colaborativa. </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3. Talleres estructurados y reuniones conjuntas: </a:t>
            </a:r>
            <a:r>
              <a:rPr lang="en-GB">
                <a:latin typeface="Calibri"/>
                <a:ea typeface="Calibri"/>
                <a:cs typeface="Calibri"/>
                <a:sym typeface="Calibri"/>
              </a:rPr>
              <a:t>asegurarse de que todos participen.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¿Por qué es importante? Porque fomenta la resolución temprana de problemas, tiende puentes entre las perspectivas creativas y técnicas, y crea alineación a través del aprendizaje compartido y la toma de decisiones.</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Clr>
                <a:schemeClr val="dk1"/>
              </a:buClr>
              <a:buSzPts val="1100"/>
              <a:buFont typeface="Arial"/>
              <a:buNone/>
            </a:pPr>
            <a:r>
              <a:rPr lang="en-GB" b="1">
                <a:latin typeface="Calibri"/>
                <a:ea typeface="Calibri"/>
                <a:cs typeface="Calibri"/>
                <a:sym typeface="Calibri"/>
              </a:rPr>
              <a:t>Técnicas clave de escucha activa</a:t>
            </a:r>
            <a:endParaRPr b="1">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La escucha activa </a:t>
            </a:r>
            <a:r>
              <a:rPr lang="en-GB">
                <a:latin typeface="Calibri"/>
                <a:ea typeface="Calibri"/>
                <a:cs typeface="Calibri"/>
                <a:sym typeface="Calibri"/>
              </a:rPr>
              <a:t>consiste en prestar mucha atención tanto a las palabras como a las señales no verbales (tono, expresiones faciales, lenguaje corporal). Se trata de comprender la </a:t>
            </a:r>
            <a:r>
              <a:rPr lang="en-GB" i="1">
                <a:latin typeface="Calibri"/>
                <a:ea typeface="Calibri"/>
                <a:cs typeface="Calibri"/>
                <a:sym typeface="Calibri"/>
              </a:rPr>
              <a:t>intención </a:t>
            </a:r>
            <a:r>
              <a:rPr lang="en-GB">
                <a:latin typeface="Calibri"/>
                <a:ea typeface="Calibri"/>
                <a:cs typeface="Calibri"/>
                <a:sym typeface="Calibri"/>
              </a:rPr>
              <a:t>que hay detrás de un mensaje para generar confianza, fortalecer el trabajo en equipo y mejorar la comunicación, creando un espacio seguro para la colaboración, fomentando el diálogo abierto y profundizando en la comprensión entre los distintos roles.</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7 mecanismos clave de retroalimentación: </a:t>
            </a:r>
            <a:br>
              <a:rPr lang="en-GB">
                <a:latin typeface="Calibri"/>
                <a:ea typeface="Calibri"/>
                <a:cs typeface="Calibri"/>
                <a:sym typeface="Calibri"/>
              </a:rPr>
            </a:br>
            <a:br>
              <a:rPr lang="en-GB">
                <a:latin typeface="Calibri"/>
                <a:ea typeface="Calibri"/>
                <a:cs typeface="Calibri"/>
                <a:sym typeface="Calibri"/>
              </a:rPr>
            </a:br>
            <a:r>
              <a:rPr lang="en-GB">
                <a:latin typeface="Calibri"/>
                <a:ea typeface="Calibri"/>
                <a:cs typeface="Calibri"/>
                <a:sym typeface="Calibri"/>
              </a:rPr>
              <a:t>La retroalimentación ayuda a dar forma a las ideas, mantiene la comunicación clara, fomenta el pensamiento creativo y genera confianza entre los equipos artísticos y técnicos. Es importante porque:</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La retroalimentación forma </a:t>
            </a:r>
            <a:r>
              <a:rPr lang="en-GB" u="sng">
                <a:latin typeface="Calibri"/>
                <a:ea typeface="Calibri"/>
                <a:cs typeface="Calibri"/>
                <a:sym typeface="Calibri"/>
              </a:rPr>
              <a:t>parte de la naturaleza colaborativa </a:t>
            </a:r>
            <a:r>
              <a:rPr lang="en-GB">
                <a:latin typeface="Calibri"/>
                <a:ea typeface="Calibri"/>
                <a:cs typeface="Calibri"/>
                <a:sym typeface="Calibri"/>
              </a:rPr>
              <a:t>de las artes escénicas. Cuestiona las suposiciones e inspira soluciones llenas de </a:t>
            </a:r>
            <a:r>
              <a:rPr lang="en-GB" b="1">
                <a:latin typeface="Calibri"/>
                <a:ea typeface="Calibri"/>
                <a:cs typeface="Calibri"/>
                <a:sym typeface="Calibri"/>
              </a:rPr>
              <a:t>creatividad </a:t>
            </a:r>
            <a:r>
              <a:rPr lang="en-GB">
                <a:latin typeface="Calibri"/>
                <a:ea typeface="Calibri"/>
                <a:cs typeface="Calibri"/>
                <a:sym typeface="Calibri"/>
              </a:rPr>
              <a:t>y </a:t>
            </a:r>
            <a:r>
              <a:rPr lang="en-GB" b="1">
                <a:latin typeface="Calibri"/>
                <a:ea typeface="Calibri"/>
                <a:cs typeface="Calibri"/>
                <a:sym typeface="Calibri"/>
              </a:rPr>
              <a:t>confianza</a:t>
            </a:r>
            <a:r>
              <a:rPr lang="en-GB">
                <a:latin typeface="Calibri"/>
                <a:ea typeface="Calibri"/>
                <a:cs typeface="Calibri"/>
                <a:sym typeface="Calibri"/>
              </a:rPr>
              <a:t>.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Es </a:t>
            </a:r>
            <a:r>
              <a:rPr lang="en-GB" u="sng">
                <a:latin typeface="Calibri"/>
                <a:ea typeface="Calibri"/>
                <a:cs typeface="Calibri"/>
                <a:sym typeface="Calibri"/>
              </a:rPr>
              <a:t>un proceso activo </a:t>
            </a:r>
            <a:r>
              <a:rPr lang="en-GB">
                <a:latin typeface="Calibri"/>
                <a:ea typeface="Calibri"/>
                <a:cs typeface="Calibri"/>
                <a:sym typeface="Calibri"/>
              </a:rPr>
              <a:t>que agudiza la expresión e invita a aportar </a:t>
            </a:r>
            <a:r>
              <a:rPr lang="en-GB" b="1">
                <a:latin typeface="Calibri"/>
                <a:ea typeface="Calibri"/>
                <a:cs typeface="Calibri"/>
                <a:sym typeface="Calibri"/>
              </a:rPr>
              <a:t>ideas</a:t>
            </a:r>
            <a:r>
              <a:rPr lang="en-GB">
                <a:latin typeface="Calibri"/>
                <a:ea typeface="Calibri"/>
                <a:cs typeface="Calibri"/>
                <a:sym typeface="Calibri"/>
              </a:rPr>
              <a:t> para </a:t>
            </a:r>
            <a:r>
              <a:rPr lang="en-GB" b="1">
                <a:latin typeface="Calibri"/>
                <a:ea typeface="Calibri"/>
                <a:cs typeface="Calibri"/>
                <a:sym typeface="Calibri"/>
              </a:rPr>
              <a:t>perfeccionarlas. </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u="sng">
                <a:latin typeface="Calibri"/>
                <a:ea typeface="Calibri"/>
                <a:cs typeface="Calibri"/>
                <a:sym typeface="Calibri"/>
              </a:rPr>
              <a:t>Fomenta la apertura y crea un entorno propicio </a:t>
            </a:r>
            <a:r>
              <a:rPr lang="en-GB">
                <a:latin typeface="Calibri"/>
                <a:ea typeface="Calibri"/>
                <a:cs typeface="Calibri"/>
                <a:sym typeface="Calibri"/>
              </a:rPr>
              <a:t>en el que las personas </a:t>
            </a:r>
            <a:r>
              <a:rPr lang="en-GB" b="1">
                <a:latin typeface="Calibri"/>
                <a:ea typeface="Calibri"/>
                <a:cs typeface="Calibri"/>
                <a:sym typeface="Calibri"/>
              </a:rPr>
              <a:t>se sienten seguras para compartir </a:t>
            </a:r>
            <a:r>
              <a:rPr lang="en-GB">
                <a:latin typeface="Calibri"/>
                <a:ea typeface="Calibri"/>
                <a:cs typeface="Calibri"/>
                <a:sym typeface="Calibri"/>
              </a:rPr>
              <a:t>ideas, </a:t>
            </a:r>
            <a:r>
              <a:rPr lang="en-GB" b="1">
                <a:latin typeface="Calibri"/>
                <a:ea typeface="Calibri"/>
                <a:cs typeface="Calibri"/>
                <a:sym typeface="Calibri"/>
              </a:rPr>
              <a:t>aportar </a:t>
            </a:r>
            <a:r>
              <a:rPr lang="en-GB">
                <a:latin typeface="Calibri"/>
                <a:ea typeface="Calibri"/>
                <a:cs typeface="Calibri"/>
                <a:sym typeface="Calibri"/>
              </a:rPr>
              <a:t>opiniones, </a:t>
            </a:r>
            <a:r>
              <a:rPr lang="en-GB" b="1">
                <a:latin typeface="Calibri"/>
                <a:ea typeface="Calibri"/>
                <a:cs typeface="Calibri"/>
                <a:sym typeface="Calibri"/>
              </a:rPr>
              <a:t>asumir riesgos</a:t>
            </a:r>
            <a:r>
              <a:rPr lang="en-GB">
                <a:latin typeface="Calibri"/>
                <a:ea typeface="Calibri"/>
                <a:cs typeface="Calibri"/>
                <a:sym typeface="Calibri"/>
              </a:rPr>
              <a:t> creativos y alinear la visión artística con la ejecución técnica.</a:t>
            </a:r>
            <a:endParaRPr>
              <a:latin typeface="Calibri"/>
              <a:ea typeface="Calibri"/>
              <a:cs typeface="Calibri"/>
              <a:sym typeface="Calibri"/>
            </a:endParaRPr>
          </a:p>
          <a:p>
            <a:pPr marL="0" lvl="0" indent="0" algn="l" rtl="0">
              <a:lnSpc>
                <a:spcPct val="100000"/>
              </a:lnSpc>
              <a:spcBef>
                <a:spcPts val="0"/>
              </a:spcBef>
              <a:spcAft>
                <a:spcPts val="0"/>
              </a:spcAft>
              <a:buNone/>
            </a:pPr>
            <a:endParaRPr>
              <a:latin typeface="Calibri"/>
              <a:ea typeface="Calibri"/>
              <a:cs typeface="Calibri"/>
              <a:sym typeface="Calibri"/>
            </a:endParaRPr>
          </a:p>
          <a:p>
            <a:pPr marL="0" lvl="0" indent="0" algn="l" rtl="0">
              <a:lnSpc>
                <a:spcPct val="100000"/>
              </a:lnSpc>
              <a:spcBef>
                <a:spcPts val="0"/>
              </a:spcBef>
              <a:spcAft>
                <a:spcPts val="0"/>
              </a:spcAft>
              <a:buNone/>
            </a:pPr>
            <a:r>
              <a:rPr lang="en-GB" b="1">
                <a:latin typeface="Calibri"/>
                <a:ea typeface="Calibri"/>
                <a:cs typeface="Calibri"/>
                <a:sym typeface="Calibri"/>
              </a:rPr>
              <a:t>Ejemplos:</a:t>
            </a:r>
            <a:endParaRPr b="1">
              <a:latin typeface="Calibri"/>
              <a:ea typeface="Calibri"/>
              <a:cs typeface="Calibri"/>
              <a:sym typeface="Calibri"/>
            </a:endParaRPr>
          </a:p>
          <a:p>
            <a:pPr marL="457200" lvl="0" indent="-304800" algn="l" rtl="0">
              <a:lnSpc>
                <a:spcPct val="100000"/>
              </a:lnSpc>
              <a:spcBef>
                <a:spcPts val="0"/>
              </a:spcBef>
              <a:spcAft>
                <a:spcPts val="0"/>
              </a:spcAft>
              <a:buSzPts val="1200"/>
              <a:buFont typeface="Calibri"/>
              <a:buAutoNum type="arabicPeriod"/>
            </a:pPr>
            <a:r>
              <a:rPr lang="en-GB" b="1">
                <a:latin typeface="Calibri"/>
                <a:ea typeface="Calibri"/>
                <a:cs typeface="Calibri"/>
                <a:sym typeface="Calibri"/>
              </a:rPr>
              <a:t>(Céntrate en acciones claras, no en impresiones vagas)</a:t>
            </a:r>
            <a:r>
              <a:rPr lang="en-GB">
                <a:latin typeface="Calibri"/>
                <a:ea typeface="Calibri"/>
                <a:cs typeface="Calibri"/>
                <a:sym typeface="Calibri"/>
              </a:rPr>
              <a:t>. Por ejemplo, «La iluminación se retrasó 10 minutos», en lugar de «La escena no encajaba».</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(Mantenga los comentarios justos y neutrales)</a:t>
            </a:r>
            <a:r>
              <a:rPr lang="en-GB">
                <a:solidFill>
                  <a:srgbClr val="000000"/>
                </a:solidFill>
                <a:latin typeface="Calibri"/>
                <a:ea typeface="Calibri"/>
                <a:cs typeface="Calibri"/>
                <a:sym typeface="Calibri"/>
              </a:rPr>
              <a:t>. Por ejemplo, </a:t>
            </a:r>
            <a:r>
              <a:rPr lang="en-GB">
                <a:latin typeface="Calibri"/>
                <a:ea typeface="Calibri"/>
                <a:cs typeface="Calibri"/>
                <a:sym typeface="Calibri"/>
              </a:rPr>
              <a:t>en lugar de «Eres desorganizado», diga «El atrezo no estaba en su sitio para la última transición». </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latin typeface="Calibri"/>
                <a:ea typeface="Calibri"/>
                <a:cs typeface="Calibri"/>
                <a:sym typeface="Calibri"/>
              </a:rPr>
              <a:t>(Sea claro sin edulcorar)  Por ejemplo, </a:t>
            </a:r>
            <a:r>
              <a:rPr lang="en-GB">
                <a:latin typeface="Calibri"/>
                <a:ea typeface="Calibri"/>
                <a:cs typeface="Calibri"/>
                <a:sym typeface="Calibri"/>
              </a:rPr>
              <a:t>«Tu energía en la escena inicial fue fantástica, y la claridad vocal podría ser más fuerte en el monólogo final».</a:t>
            </a:r>
            <a:endParaRPr>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(Oportunidad y privacidad)</a:t>
            </a:r>
            <a:r>
              <a:rPr lang="en-GB">
                <a:solidFill>
                  <a:srgbClr val="000000"/>
                </a:solidFill>
                <a:latin typeface="Calibri"/>
                <a:ea typeface="Calibri"/>
                <a:cs typeface="Calibri"/>
                <a:sym typeface="Calibri"/>
              </a:rPr>
              <a:t>. Por ejemplo, comente con el técnico la falta de iluminación inmediatamente después del ensayo, en un rincón tranquilo, no durante una reunión con todo el reparto.</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(Responsabilidad compartida y acción orientada al futuro</a:t>
            </a:r>
            <a:r>
              <a:rPr lang="en-GB">
                <a:solidFill>
                  <a:srgbClr val="000000"/>
                </a:solidFill>
                <a:latin typeface="Calibri"/>
                <a:ea typeface="Calibri"/>
                <a:cs typeface="Calibri"/>
                <a:sym typeface="Calibri"/>
              </a:rPr>
              <a:t>). Por ejemplo, pregunta «¿Cómo podemos evitar esto la próxima vez?», en lugar de culpar a alguien.</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 (Reconocer los retos y ofrecer apoyo). </a:t>
            </a:r>
            <a:r>
              <a:rPr lang="en-GB">
                <a:solidFill>
                  <a:srgbClr val="000000"/>
                </a:solidFill>
                <a:latin typeface="Calibri"/>
                <a:ea typeface="Calibri"/>
                <a:cs typeface="Calibri"/>
                <a:sym typeface="Calibri"/>
              </a:rPr>
              <a:t>Por ejemplo: «Sé que los cambios rápidos son difíciles. ¿Qué podemos ajustar en el cambio de decorado para que te resulte más fácil?».</a:t>
            </a:r>
            <a:endParaRPr>
              <a:solidFill>
                <a:srgbClr val="000000"/>
              </a:solidFill>
              <a:latin typeface="Calibri"/>
              <a:ea typeface="Calibri"/>
              <a:cs typeface="Calibri"/>
              <a:sym typeface="Calibri"/>
            </a:endParaRPr>
          </a:p>
          <a:p>
            <a:pPr marL="457200" lvl="0" indent="-304800" algn="l" rtl="0">
              <a:spcBef>
                <a:spcPts val="0"/>
              </a:spcBef>
              <a:spcAft>
                <a:spcPts val="0"/>
              </a:spcAft>
              <a:buSzPts val="1200"/>
              <a:buFont typeface="Calibri"/>
              <a:buAutoNum type="arabicPeriod"/>
            </a:pPr>
            <a:r>
              <a:rPr lang="en-GB" b="1">
                <a:solidFill>
                  <a:srgbClr val="000000"/>
                </a:solidFill>
                <a:latin typeface="Calibri"/>
                <a:ea typeface="Calibri"/>
                <a:cs typeface="Calibri"/>
                <a:sym typeface="Calibri"/>
              </a:rPr>
              <a:t>(Asegúrate de que los comentarios conduzcan al progreso, demostrando interés. Responsabilidad)</a:t>
            </a:r>
            <a:r>
              <a:rPr lang="en-GB">
                <a:solidFill>
                  <a:srgbClr val="000000"/>
                </a:solidFill>
                <a:latin typeface="Calibri"/>
                <a:ea typeface="Calibri"/>
                <a:cs typeface="Calibri"/>
                <a:sym typeface="Calibri"/>
              </a:rPr>
              <a:t>. Por ejemplo, una semana después, pregunta: «¿Cómo te están funcionando las nuevas marcas en el escenario para tu entrada?».</a:t>
            </a:r>
            <a:endParaRPr>
              <a:solidFill>
                <a:srgbClr val="000000"/>
              </a:solidFill>
              <a:latin typeface="Calibri"/>
              <a:ea typeface="Calibri"/>
              <a:cs typeface="Calibri"/>
              <a:sym typeface="Calibri"/>
            </a:endParaRPr>
          </a:p>
          <a:p>
            <a:pPr marL="0" lvl="0" indent="0" algn="l" rtl="0">
              <a:spcBef>
                <a:spcPts val="0"/>
              </a:spcBef>
              <a:spcAft>
                <a:spcPts val="0"/>
              </a:spcAft>
              <a:buNone/>
            </a:pPr>
            <a:endParaRPr>
              <a:solidFill>
                <a:srgbClr val="000000"/>
              </a:solidFill>
              <a:latin typeface="Calibri"/>
              <a:ea typeface="Calibri"/>
              <a:cs typeface="Calibri"/>
              <a:sym typeface="Calibri"/>
            </a:endParaRPr>
          </a:p>
          <a:p>
            <a:pPr marL="0" lvl="0" indent="0" algn="l" rtl="0">
              <a:spcBef>
                <a:spcPts val="0"/>
              </a:spcBef>
              <a:spcAft>
                <a:spcPts val="0"/>
              </a:spcAft>
              <a:buNone/>
            </a:pPr>
            <a:endParaRPr>
              <a:latin typeface="Calibri"/>
              <a:ea typeface="Calibri"/>
              <a:cs typeface="Calibri"/>
              <a:sym typeface="Calibri"/>
            </a:endParaRPr>
          </a:p>
          <a:p>
            <a:pPr marL="0" lvl="0" indent="0" algn="l" rtl="0">
              <a:lnSpc>
                <a:spcPct val="100000"/>
              </a:lnSpc>
              <a:spcBef>
                <a:spcPts val="0"/>
              </a:spcBef>
              <a:spcAft>
                <a:spcPts val="0"/>
              </a:spcAft>
              <a:buNone/>
            </a:pPr>
            <a:endParaRPr>
              <a:latin typeface="Calibri"/>
              <a:ea typeface="Calibri"/>
              <a:cs typeface="Calibri"/>
              <a:sym typeface="Calibri"/>
            </a:endParaRPr>
          </a:p>
        </p:txBody>
      </p:sp>
      <p:sp>
        <p:nvSpPr>
          <p:cNvPr id="302" name="Google Shape;302;g34519fc2d75_0_18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3" name="Google Shape;313;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b="1">
                <a:latin typeface="Calibri"/>
                <a:ea typeface="Calibri"/>
                <a:cs typeface="Calibri"/>
                <a:sym typeface="Calibri"/>
              </a:rPr>
              <a:t>Resolución de problemas y gestión de conflictos</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Las artes escénicas operan en un mundo de constante imprevisibilidad. Requieren una capacidad extraordinaria para pensar con rapidez y resolver problemas. La resolución de problemas es la capacidad de transformar el caos en éxito, garantizando el impulso y preservando la integridad de la actuación.</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Resolución de problemas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i.  La mentalidad fundamental: encontrar soluciones creativas </a:t>
            </a:r>
            <a:r>
              <a:rPr lang="en-GB" i="1">
                <a:latin typeface="Calibri"/>
                <a:ea typeface="Calibri"/>
                <a:cs typeface="Calibri"/>
                <a:sym typeface="Calibri"/>
              </a:rPr>
              <a:t>(imagen) </a:t>
            </a:r>
            <a:endParaRPr i="1">
              <a:latin typeface="Calibri"/>
              <a:ea typeface="Calibri"/>
              <a:cs typeface="Calibri"/>
              <a:sym typeface="Calibri"/>
            </a:endParaRPr>
          </a:p>
          <a:p>
            <a:pPr marL="0" lvl="0" indent="0" algn="l" rtl="0">
              <a:lnSpc>
                <a:spcPct val="100000"/>
              </a:lnSpc>
              <a:spcBef>
                <a:spcPts val="0"/>
              </a:spcBef>
              <a:spcAft>
                <a:spcPts val="0"/>
              </a:spcAft>
              <a:buSzPts val="1400"/>
              <a:buNone/>
            </a:pPr>
            <a:r>
              <a:rPr lang="en-GB">
                <a:latin typeface="Calibri"/>
                <a:ea typeface="Calibri"/>
                <a:cs typeface="Calibri"/>
                <a:sym typeface="Calibri"/>
              </a:rPr>
              <a:t>ii. El aspecto del equipo: </a:t>
            </a:r>
            <a:r>
              <a:rPr lang="en-GB" i="1">
                <a:latin typeface="Calibri"/>
                <a:ea typeface="Calibri"/>
                <a:cs typeface="Calibri"/>
                <a:sym typeface="Calibri"/>
              </a:rPr>
              <a:t>la resolución de problemas es un esfuerzo de equipo que implica gestionar de forma constructiva tanto las emociones como las ideas, especialmente bajo presión: </a:t>
            </a:r>
            <a:endParaRPr i="1">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Gestionar las emociones de forma constructiva: </a:t>
            </a:r>
            <a:r>
              <a:rPr lang="en-GB">
                <a:latin typeface="Calibri"/>
                <a:ea typeface="Calibri"/>
                <a:cs typeface="Calibri"/>
                <a:sym typeface="Calibri"/>
              </a:rPr>
              <a:t> Canalizar el estrés hacia la colaboración, no hacia el conflicto. Crear un espacio en el que las frustraciones se expresen con respeto y se transformen en soluciones viables.</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Cultivar el respeto durante la lluvia de ideas: </a:t>
            </a:r>
            <a:r>
              <a:rPr lang="en-GB">
                <a:latin typeface="Calibri"/>
                <a:ea typeface="Calibri"/>
                <a:cs typeface="Calibri"/>
                <a:sym typeface="Calibri"/>
              </a:rPr>
              <a:t>todas las ideas iniciales, por muy poco convencionales que sean, merecen ser tenidas en cuenta. Rechazar las sugerencias de forma prematura sofoca la creatividad y erosiona la confianza.</a:t>
            </a:r>
            <a:endParaRPr>
              <a:latin typeface="Calibri"/>
              <a:ea typeface="Calibri"/>
              <a:cs typeface="Calibri"/>
              <a:sym typeface="Calibri"/>
            </a:endParaRPr>
          </a:p>
          <a:p>
            <a:pPr marL="457200" lvl="0" indent="-317500" algn="l" rtl="0">
              <a:lnSpc>
                <a:spcPct val="100000"/>
              </a:lnSpc>
              <a:spcBef>
                <a:spcPts val="0"/>
              </a:spcBef>
              <a:spcAft>
                <a:spcPts val="0"/>
              </a:spcAft>
              <a:buSzPts val="1400"/>
              <a:buFont typeface="Calibri"/>
              <a:buChar char="-"/>
            </a:pPr>
            <a:r>
              <a:rPr lang="en-GB" u="sng">
                <a:latin typeface="Calibri"/>
                <a:ea typeface="Calibri"/>
                <a:cs typeface="Calibri"/>
                <a:sym typeface="Calibri"/>
              </a:rPr>
              <a:t>Fomentar la seguridad psicológica: </a:t>
            </a:r>
            <a:r>
              <a:rPr lang="en-GB">
                <a:latin typeface="Calibri"/>
                <a:ea typeface="Calibri"/>
                <a:cs typeface="Calibri"/>
                <a:sym typeface="Calibri"/>
              </a:rPr>
              <a:t> Fomentar perspectivas diversas y un diálogo abierto. Esto permite a las personas compartir ideas libremente, lo que estimula el pensamiento innovador.</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a:latin typeface="Calibri"/>
              <a:ea typeface="Calibri"/>
              <a:cs typeface="Calibri"/>
              <a:sym typeface="Calibri"/>
            </a:endParaRPr>
          </a:p>
        </p:txBody>
      </p:sp>
      <p:sp>
        <p:nvSpPr>
          <p:cNvPr id="314" name="Google Shape;314;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34519fc2d75_0_17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4" name="Google Shape;324;g34519fc2d75_0_17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400"/>
              <a:buFont typeface="Arial"/>
              <a:buNone/>
            </a:pPr>
            <a:r>
              <a:rPr lang="en-GB" b="1">
                <a:latin typeface="Calibri"/>
                <a:ea typeface="Calibri"/>
                <a:cs typeface="Calibri"/>
                <a:sym typeface="Calibri"/>
              </a:rPr>
              <a:t>La gestión de conflictos </a:t>
            </a:r>
            <a:r>
              <a:rPr lang="en-GB">
                <a:latin typeface="Calibri"/>
                <a:ea typeface="Calibri"/>
                <a:cs typeface="Calibri"/>
                <a:sym typeface="Calibri"/>
              </a:rPr>
              <a:t>en las artes escénicas consiste en resolver desacuerdos en un entorno exigente y colaborativo para garantizar que los conflictos no perturben el proceso creativo ni el éxito de la producción. </a:t>
            </a:r>
            <a:br>
              <a:rPr lang="en-GB">
                <a:latin typeface="Calibri"/>
                <a:ea typeface="Calibri"/>
                <a:cs typeface="Calibri"/>
                <a:sym typeface="Calibri"/>
              </a:rPr>
            </a:b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EJERCICIO: </a:t>
            </a:r>
            <a:r>
              <a:rPr lang="en-GB" sz="1200" i="0" u="none" strike="noStrike" cap="none">
                <a:solidFill>
                  <a:schemeClr val="dk1"/>
                </a:solidFill>
                <a:latin typeface="Calibri"/>
                <a:ea typeface="Calibri"/>
                <a:cs typeface="Calibri"/>
                <a:sym typeface="Calibri"/>
              </a:rPr>
              <a:t>Ejercicio basado en un escenario: </a:t>
            </a:r>
            <a:r>
              <a:rPr lang="en-GB" sz="1200" b="1" i="0" u="none" strike="noStrike" cap="none">
                <a:solidFill>
                  <a:schemeClr val="dk1"/>
                </a:solidFill>
                <a:latin typeface="Calibri"/>
                <a:ea typeface="Calibri"/>
                <a:cs typeface="Calibri"/>
                <a:sym typeface="Calibri"/>
              </a:rPr>
              <a:t> Facilitar la resolución de conflictos en un equipo creativo</a:t>
            </a:r>
            <a:endParaRPr sz="1200" b="1" i="0" u="none" strike="noStrike" cap="none">
              <a:solidFill>
                <a:schemeClr val="dk1"/>
              </a:solidFill>
              <a:latin typeface="Calibri"/>
              <a:ea typeface="Calibri"/>
              <a:cs typeface="Calibri"/>
              <a:sym typeface="Calibri"/>
            </a:endParaRPr>
          </a:p>
          <a:p>
            <a:pPr marL="0" lvl="0" indent="0" algn="l" rtl="0">
              <a:spcBef>
                <a:spcPts val="0"/>
              </a:spcBef>
              <a:spcAft>
                <a:spcPts val="0"/>
              </a:spcAft>
              <a:buClr>
                <a:schemeClr val="dk1"/>
              </a:buClr>
              <a:buSzPts val="1400"/>
              <a:buFont typeface="Arial"/>
              <a:buNone/>
            </a:pPr>
            <a:r>
              <a:rPr lang="en-GB">
                <a:latin typeface="Calibri"/>
                <a:ea typeface="Calibri"/>
                <a:cs typeface="Calibri"/>
                <a:sym typeface="Calibri"/>
              </a:rPr>
              <a:t>Pida a los alumnos que describan las estrategias de resolución de conflictos que aplicarían y reflexionen sobre cómo su enfoque promueve la toma de decisiones inclusiva, el entendimiento intergeneracional y el desarrollo de habilidades sociales en entornos colaborativos de artes escénicas. No dude en utilizar las pistas para la reflexión como apoyo. </a:t>
            </a:r>
            <a:endParaRPr b="1">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a:latin typeface="Calibri"/>
                <a:ea typeface="Calibri"/>
                <a:cs typeface="Calibri"/>
                <a:sym typeface="Calibri"/>
              </a:rPr>
              <a:t>Situación planteada: </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i="0" u="none" strike="noStrike" cap="none">
                <a:solidFill>
                  <a:schemeClr val="dk1"/>
                </a:solidFill>
                <a:latin typeface="Calibri"/>
                <a:ea typeface="Calibri"/>
                <a:cs typeface="Calibri"/>
                <a:sym typeface="Calibri"/>
              </a:rPr>
              <a:t>Durante el ensayo técnico final de una producción de ópera contemporánea dirigida por jóvenes, el director de escena (un joven artista emergente) solicita un cambio drástico en la iluminación para intensificar una escena culminante. El diseñador de iluminación, un técnico experimentado, se opone, alegando riesgos de seguridad y la necesidad de tiempo para recalibrar. La discusión se vuelve tensa: el director se siente ignorado, el diseñador se siente menospreciado y el resto del equipo se muestra visiblemente incómodo. Como formador que supervisa este proceso colaborativo, ¿cómo interviene utilizando herramientas de resolución de conflictos para restablecer la confianza, la claridad y el flujo creativo? </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Pistas para la reflexión</a:t>
            </a: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Identifique </a:t>
            </a:r>
            <a:r>
              <a:rPr lang="en-GB" sz="1200" i="0" u="none" strike="noStrike" cap="none">
                <a:solidFill>
                  <a:schemeClr val="dk1"/>
                </a:solidFill>
                <a:latin typeface="Calibri"/>
                <a:ea typeface="Calibri"/>
                <a:cs typeface="Calibri"/>
                <a:sym typeface="Calibri"/>
              </a:rPr>
              <a:t>las herramientas de gestión de conflictos más relevantes (por ejemplo, escucha activa, reformulación, mediación).</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Describa </a:t>
            </a:r>
            <a:r>
              <a:rPr lang="en-GB" sz="1200" i="0" u="none" strike="noStrike" cap="none">
                <a:solidFill>
                  <a:schemeClr val="dk1"/>
                </a:solidFill>
                <a:latin typeface="Calibri"/>
                <a:ea typeface="Calibri"/>
                <a:cs typeface="Calibri"/>
                <a:sym typeface="Calibri"/>
              </a:rPr>
              <a:t>cómo apoyaría tanto al director novel como al técnico experimentado, al tiempo que aborda el malestar del equipo en general.</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0" u="none" strike="noStrike" cap="none">
                <a:solidFill>
                  <a:schemeClr val="dk1"/>
                </a:solidFill>
                <a:latin typeface="Calibri"/>
                <a:ea typeface="Calibri"/>
                <a:cs typeface="Calibri"/>
                <a:sym typeface="Calibri"/>
              </a:rPr>
              <a:t>Preguntas para la reflexión: </a:t>
            </a:r>
            <a:endParaRPr b="1">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a:t>
            </a:r>
            <a:r>
              <a:rPr lang="en-GB" sz="1200" i="0" u="none" strike="noStrike" cap="none">
                <a:solidFill>
                  <a:schemeClr val="dk1"/>
                </a:solidFill>
                <a:latin typeface="Calibri"/>
                <a:ea typeface="Calibri"/>
                <a:cs typeface="Calibri"/>
                <a:sym typeface="Calibri"/>
              </a:rPr>
              <a:t>Cuáles fueron las causas subyacentes del conflicto en este escenario</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¿Cómo mediaría entre las partes implicadas?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¿Qué habilidades sociales (por ejemplo, escucha activa, adaptabilidad) priorizaría?</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¿Cómo puede crear un espacio para la resolución sin forzar un acuerdo?</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sz="1200" i="0" u="none" strike="noStrike" cap="none">
                <a:solidFill>
                  <a:schemeClr val="dk1"/>
                </a:solidFill>
                <a:latin typeface="Calibri"/>
                <a:ea typeface="Calibri"/>
                <a:cs typeface="Calibri"/>
                <a:sym typeface="Calibri"/>
              </a:rPr>
              <a:t>¿Qué harías de manera diferente si esto ocurriera en tu propio contexto de formación?</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i="1">
              <a:latin typeface="Calibri"/>
              <a:ea typeface="Calibri"/>
              <a:cs typeface="Calibri"/>
              <a:sym typeface="Calibri"/>
            </a:endParaRPr>
          </a:p>
          <a:p>
            <a:pPr marL="0" lvl="0" indent="0" algn="l" rtl="0">
              <a:lnSpc>
                <a:spcPct val="100000"/>
              </a:lnSpc>
              <a:spcBef>
                <a:spcPts val="0"/>
              </a:spcBef>
              <a:spcAft>
                <a:spcPts val="0"/>
              </a:spcAft>
              <a:buSzPts val="1400"/>
              <a:buNone/>
            </a:pPr>
            <a:r>
              <a:rPr lang="en-GB" sz="1200" b="1" i="1" u="none" strike="noStrike" cap="none">
                <a:solidFill>
                  <a:schemeClr val="dk1"/>
                </a:solidFill>
                <a:latin typeface="Calibri"/>
                <a:ea typeface="Calibri"/>
                <a:cs typeface="Calibri"/>
                <a:sym typeface="Calibri"/>
              </a:rPr>
              <a:t>Nota: </a:t>
            </a:r>
            <a:r>
              <a:rPr lang="en-GB" sz="1200" i="0" u="none" strike="noStrike" cap="none">
                <a:solidFill>
                  <a:schemeClr val="dk1"/>
                </a:solidFill>
                <a:latin typeface="Calibri"/>
                <a:ea typeface="Calibri"/>
                <a:cs typeface="Calibri"/>
                <a:sym typeface="Calibri"/>
              </a:rPr>
              <a:t>Reflexiona siempre y adapta las herramientas de resolución de conflictos al ritmo, las funciones y las presiones específicas de cada contexto dentro del variado panorama del </a:t>
            </a:r>
            <a:r>
              <a:rPr lang="en-GB" sz="1200" i="1" u="none" strike="noStrike" cap="none">
                <a:solidFill>
                  <a:schemeClr val="dk1"/>
                </a:solidFill>
                <a:latin typeface="Calibri"/>
                <a:ea typeface="Calibri"/>
                <a:cs typeface="Calibri"/>
                <a:sym typeface="Calibri"/>
              </a:rPr>
              <a:t>sector</a:t>
            </a:r>
            <a:r>
              <a:rPr lang="en-GB" sz="1200" i="0" u="none" strike="noStrike" cap="none">
                <a:solidFill>
                  <a:schemeClr val="dk1"/>
                </a:solidFill>
                <a:latin typeface="Calibri"/>
                <a:ea typeface="Calibri"/>
                <a:cs typeface="Calibri"/>
                <a:sym typeface="Calibri"/>
              </a:rPr>
              <a:t> de las actuaciones en directo</a:t>
            </a:r>
            <a:r>
              <a:rPr lang="en-GB" sz="1200" i="1" u="none" strike="noStrike" cap="none">
                <a:solidFill>
                  <a:schemeClr val="dk1"/>
                </a:solidFill>
                <a:latin typeface="Calibri"/>
                <a:ea typeface="Calibri"/>
                <a:cs typeface="Calibri"/>
                <a:sym typeface="Calibri"/>
              </a:rPr>
              <a:t>.</a:t>
            </a:r>
            <a:endParaRPr>
              <a:latin typeface="Calibri"/>
              <a:ea typeface="Calibri"/>
              <a:cs typeface="Calibri"/>
              <a:sym typeface="Calibri"/>
            </a:endParaRPr>
          </a:p>
        </p:txBody>
      </p:sp>
      <p:sp>
        <p:nvSpPr>
          <p:cNvPr id="325" name="Google Shape;325;g34519fc2d75_0_17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34519fc2d75_0_6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6" name="Google Shape;336;g34519fc2d75_0_6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just" rtl="0">
              <a:lnSpc>
                <a:spcPct val="115000"/>
              </a:lnSpc>
              <a:spcBef>
                <a:spcPts val="600"/>
              </a:spcBef>
              <a:spcAft>
                <a:spcPts val="0"/>
              </a:spcAft>
              <a:buClr>
                <a:schemeClr val="dk1"/>
              </a:buClr>
              <a:buSzPts val="1200"/>
              <a:buFont typeface="Calibri"/>
              <a:buChar char="➔"/>
            </a:pPr>
            <a:r>
              <a:rPr lang="en-GB">
                <a:latin typeface="Calibri"/>
                <a:ea typeface="Calibri"/>
                <a:cs typeface="Calibri"/>
                <a:sym typeface="Calibri"/>
              </a:rPr>
              <a:t>Gestión de negociaciones</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La negociación es una habilidad fundamental en la vida, que se utiliza de forma natural a diario, pero que a menudo se infrautiliza en el ámbito profesional. En las artes escénicas, se trata de una conversación, un intercambio para encontrar un terreno común que garantice que todas las partes se sientan escuchadas, respetadas y satisfechas. La negociación constructiva consiste en establecer relaciones más sólidas y soluciones duraderas. </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Técnicas de negociación: para promover la claridad, la flexibilidad y el beneficio mutuo.</a:t>
            </a:r>
            <a:endParaRPr>
              <a:latin typeface="Calibri"/>
              <a:ea typeface="Calibri"/>
              <a:cs typeface="Calibri"/>
              <a:sym typeface="Calibri"/>
            </a:endParaRPr>
          </a:p>
          <a:p>
            <a:pPr marL="0" lvl="0" indent="0" algn="just" rtl="0">
              <a:lnSpc>
                <a:spcPct val="115000"/>
              </a:lnSpc>
              <a:spcBef>
                <a:spcPts val="600"/>
              </a:spcBef>
              <a:spcAft>
                <a:spcPts val="0"/>
              </a:spcAft>
              <a:buClr>
                <a:schemeClr val="dk1"/>
              </a:buClr>
              <a:buSzPts val="1100"/>
              <a:buFont typeface="Arial"/>
              <a:buNone/>
            </a:pPr>
            <a:r>
              <a:rPr lang="en-GB" b="1">
                <a:latin typeface="Calibri"/>
                <a:ea typeface="Calibri"/>
                <a:cs typeface="Calibri"/>
                <a:sym typeface="Calibri"/>
              </a:rPr>
              <a:t>Comunicación PULL: </a:t>
            </a:r>
            <a:r>
              <a:rPr lang="en-GB">
                <a:latin typeface="Calibri"/>
                <a:ea typeface="Calibri"/>
                <a:cs typeface="Calibri"/>
                <a:sym typeface="Calibri"/>
              </a:rPr>
              <a:t>un estilo de comunicación que busca activamente comprender las perspectivas de los demás, invitando a la apertura, la curiosidad y el diálogo constructivo para transformar las diferencias en acuerdos colaborativos, en lugar de imponer argumentos o reaccionar a la defensiva.</a:t>
            </a:r>
            <a:endParaRPr b="1">
              <a:latin typeface="Calibri"/>
              <a:ea typeface="Calibri"/>
              <a:cs typeface="Calibri"/>
              <a:sym typeface="Calibri"/>
            </a:endParaRPr>
          </a:p>
          <a:p>
            <a:pPr marL="457200" lvl="0" indent="-304800" algn="just" rtl="0">
              <a:lnSpc>
                <a:spcPct val="115000"/>
              </a:lnSpc>
              <a:spcBef>
                <a:spcPts val="600"/>
              </a:spcBef>
              <a:spcAft>
                <a:spcPts val="0"/>
              </a:spcAft>
              <a:buClr>
                <a:schemeClr val="dk1"/>
              </a:buClr>
              <a:buSzPts val="1200"/>
              <a:buFont typeface="Calibri"/>
              <a:buChar char="➔"/>
            </a:pPr>
            <a:r>
              <a:rPr lang="en-GB">
                <a:latin typeface="Calibri"/>
                <a:ea typeface="Calibri"/>
                <a:cs typeface="Calibri"/>
                <a:sym typeface="Calibri"/>
              </a:rPr>
              <a:t>Gestión del cambio </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Idea central: </a:t>
            </a:r>
            <a:r>
              <a:rPr lang="en-GB">
                <a:latin typeface="Calibri"/>
                <a:ea typeface="Calibri"/>
                <a:cs typeface="Calibri"/>
                <a:sym typeface="Calibri"/>
              </a:rPr>
              <a:t>en el impredecible sector de las artes escénicas, la gestión del cambio requiere confianza, resiliencia y agilidad para transformar los retos en crecimiento. Los elementos esenciales para sentar las bases del cambio son la confianza y la resiliencia, que permiten afrontar el cambio con determinación y hacer que los equipos crezcan a través de él.</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 Adoptar </a:t>
            </a:r>
            <a:r>
              <a:rPr lang="en-GB" b="1">
                <a:latin typeface="Calibri"/>
                <a:ea typeface="Calibri"/>
                <a:cs typeface="Calibri"/>
                <a:sym typeface="Calibri"/>
              </a:rPr>
              <a:t>la agilidad</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Mentalidad: Enfoque flexible y paso a paso. Aprender haciendo (probar, adaptar, mejorar).</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Marco Scrum (herramientas prácticas):</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Desarrollo iterativo (sprints): ciclos de trabajo cortos para una rápida adaptación.</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Visibilidad y adaptabilidad: revisiones periódicas para garantizar la transparencia.</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Equipos multifuncionales: Colaboración diversa.</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Claridad de funciones y responsabilidad: Funciones estructuradas en el equipo.</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Respuesta a las partes interesadas: proyectos centrados en el público/las partes interesadas.</a:t>
            </a:r>
            <a:endParaRPr>
              <a:latin typeface="Calibri"/>
              <a:ea typeface="Calibri"/>
              <a:cs typeface="Calibri"/>
              <a:sym typeface="Calibri"/>
            </a:endParaRPr>
          </a:p>
          <a:p>
            <a:pPr marL="9144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Mejora continua: retrospectivas para el aprendizaje y la mejora.</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ii. Navegar por las transiciones: </a:t>
            </a:r>
            <a:r>
              <a:rPr lang="en-GB" b="1">
                <a:latin typeface="Calibri"/>
                <a:ea typeface="Calibri"/>
                <a:cs typeface="Calibri"/>
                <a:sym typeface="Calibri"/>
              </a:rPr>
              <a:t>el modelo Bridges</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Enfoque</a:t>
            </a:r>
            <a:r>
              <a:rPr lang="en-GB">
                <a:latin typeface="Calibri"/>
                <a:ea typeface="Calibri"/>
                <a:cs typeface="Calibri"/>
                <a:sym typeface="Calibri"/>
              </a:rPr>
              <a:t>: Aborda el impacto emocional del cambio en las personas.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Tres fases de la transición:</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Finalización, pérdida y aceptación: reacciones (miedo, resistencia). </a:t>
            </a:r>
            <a:br>
              <a:rPr lang="en-GB">
                <a:latin typeface="Calibri"/>
                <a:ea typeface="Calibri"/>
                <a:cs typeface="Calibri"/>
                <a:sym typeface="Calibri"/>
              </a:rPr>
            </a:br>
            <a:r>
              <a:rPr lang="en-GB">
                <a:latin typeface="Calibri"/>
                <a:ea typeface="Calibri"/>
                <a:cs typeface="Calibri"/>
                <a:sym typeface="Calibri"/>
              </a:rPr>
              <a:t>Apoyo: empatía, reconocimiento de la pérdida.</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La zona neutral: «Entremedio» (confusión, frustración). </a:t>
            </a:r>
            <a:br>
              <a:rPr lang="en-GB">
                <a:latin typeface="Calibri"/>
                <a:ea typeface="Calibri"/>
                <a:cs typeface="Calibri"/>
                <a:sym typeface="Calibri"/>
              </a:rPr>
            </a:br>
            <a:r>
              <a:rPr lang="en-GB">
                <a:latin typeface="Calibri"/>
                <a:ea typeface="Calibri"/>
                <a:cs typeface="Calibri"/>
                <a:sym typeface="Calibri"/>
              </a:rPr>
              <a:t>Apoyo: Espacio seguro, objetivos claros a corto plazo.</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AutoNum type="arabicPeriod"/>
            </a:pPr>
            <a:r>
              <a:rPr lang="en-GB">
                <a:latin typeface="Calibri"/>
                <a:ea typeface="Calibri"/>
                <a:cs typeface="Calibri"/>
                <a:sym typeface="Calibri"/>
              </a:rPr>
              <a:t>El nuevo comienzo: aceptación, nuevas rutinas (positivas). </a:t>
            </a:r>
            <a:br>
              <a:rPr lang="en-GB">
                <a:latin typeface="Calibri"/>
                <a:ea typeface="Calibri"/>
                <a:cs typeface="Calibri"/>
                <a:sym typeface="Calibri"/>
              </a:rPr>
            </a:br>
            <a:r>
              <a:rPr lang="en-GB">
                <a:latin typeface="Calibri"/>
                <a:ea typeface="Calibri"/>
                <a:cs typeface="Calibri"/>
                <a:sym typeface="Calibri"/>
              </a:rPr>
              <a:t>Apoyo: celebrar los logros, aclarar las funciones.</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a:latin typeface="Calibri"/>
                <a:ea typeface="Calibri"/>
                <a:cs typeface="Calibri"/>
                <a:sym typeface="Calibri"/>
              </a:rPr>
              <a:t>iv. Herramienta para la mejora continua: </a:t>
            </a:r>
            <a:r>
              <a:rPr lang="en-GB" b="1">
                <a:latin typeface="Calibri"/>
                <a:ea typeface="Calibri"/>
                <a:cs typeface="Calibri"/>
                <a:sym typeface="Calibri"/>
              </a:rPr>
              <a:t>el ciclo PDCA (ciclo Planificar-Hacer-Verificar-Actuar)</a:t>
            </a:r>
            <a:endParaRPr b="1">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a:latin typeface="Calibri"/>
                <a:ea typeface="Calibri"/>
                <a:cs typeface="Calibri"/>
                <a:sym typeface="Calibri"/>
              </a:rPr>
              <a:t>Enfoque: Bucle práctico para el aprendizaje y la iteración continuos. Ideal para entornos dinámicos.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Pasos del ciclo:</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Planificar: identificar el cambio, establecer objetivos.</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Hacer: poner en marcha un programa piloto, apoyar al equipo.</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Verificar: Evaluar lo que funcionó y lo que no.</a:t>
            </a:r>
            <a:endParaRPr>
              <a:latin typeface="Calibri"/>
              <a:ea typeface="Calibri"/>
              <a:cs typeface="Calibri"/>
              <a:sym typeface="Calibri"/>
            </a:endParaRPr>
          </a:p>
          <a:p>
            <a:pPr marL="914400" lvl="1" indent="-304800" algn="l" rtl="0">
              <a:lnSpc>
                <a:spcPct val="100000"/>
              </a:lnSpc>
              <a:spcBef>
                <a:spcPts val="0"/>
              </a:spcBef>
              <a:spcAft>
                <a:spcPts val="0"/>
              </a:spcAft>
              <a:buClr>
                <a:schemeClr val="dk1"/>
              </a:buClr>
              <a:buSzPts val="1200"/>
              <a:buFont typeface="Calibri"/>
              <a:buChar char="○"/>
            </a:pPr>
            <a:r>
              <a:rPr lang="en-GB">
                <a:latin typeface="Calibri"/>
                <a:ea typeface="Calibri"/>
                <a:cs typeface="Calibri"/>
                <a:sym typeface="Calibri"/>
              </a:rPr>
              <a:t>Actuar: Perfeccionar el plan, incorporar mejoras.</a:t>
            </a:r>
            <a:endParaRPr/>
          </a:p>
        </p:txBody>
      </p:sp>
      <p:sp>
        <p:nvSpPr>
          <p:cNvPr id="337" name="Google Shape;337;g34519fc2d75_0_6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C9C66-30CA-2AD0-B6AB-9B60A6943CC5}"/>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72FCD067-6216-9DA9-20DD-E02219E90974}"/>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1E66B1D4-3BD2-A23C-4716-FAE35622FE01}"/>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1DBF87C0-6F08-5756-9A29-D8C4E1A96F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25</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2734125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g34519fc2d75_0_30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7" name="Google Shape;347;g34519fc2d75_0_30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8" name="Google Shape;348;g34519fc2d75_0_30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3AF4D-7746-2382-7AFA-6B8059C51657}"/>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2CB8A21-53D4-B85C-56AF-54EF61C2EE3F}"/>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D916F84-AFA9-388A-7E81-A0E4C8F4A3A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Los pilares fundamentales de la lección 3 son: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Preparación del formador - Aprendizaje en el aula: diseño de entornos de aprendizaje inclusivos y participación de los participantes</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Navegación por las relaciones de poder </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Conceptos y estrategias de DEI </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pPr lvl="0">
              <a:buFont typeface="Arial" panose="020B0604020202020204" pitchFamily="34" charset="0"/>
              <a:buChar char="•"/>
            </a:pPr>
            <a:r>
              <a:rPr lang="en-GB"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rPr>
              <a:t>Desarrollo de una mentalidad adaptativa y resiliencia: consejos prácticos y estrategias</a:t>
            </a:r>
            <a:endParaRPr lang="el-GR" sz="1200" b="0" i="0" u="none" strike="noStrike" cap="none" dirty="0">
              <a:solidFill>
                <a:schemeClr val="dk1"/>
              </a:solidFill>
              <a:effectLst/>
              <a:latin typeface="Calibri" panose="020F0502020204030204" pitchFamily="34" charset="0"/>
              <a:ea typeface="Calibri" panose="020F0502020204030204" pitchFamily="34" charset="0"/>
              <a:cs typeface="Calibri" panose="020F0502020204030204" pitchFamily="34" charset="0"/>
              <a:sym typeface="Arial"/>
            </a:endParaRPr>
          </a:p>
          <a:p>
            <a:endParaRPr lang="el-GR" dirty="0"/>
          </a:p>
        </p:txBody>
      </p:sp>
      <p:sp>
        <p:nvSpPr>
          <p:cNvPr id="4" name="Θέση αριθμού διαφάνειας 3">
            <a:extLst>
              <a:ext uri="{FF2B5EF4-FFF2-40B4-BE49-F238E27FC236}">
                <a16:creationId xmlns:a16="http://schemas.microsoft.com/office/drawing/2014/main" id="{0FD79292-10D4-0FC0-912A-2C3EE266307C}"/>
              </a:ext>
            </a:extLst>
          </p:cNvPr>
          <p:cNvSpPr>
            <a:spLocks noGrp="1"/>
          </p:cNvSpPr>
          <p:nvPr>
            <p:ph type="sldNum" sz="quarter" idx="5"/>
          </p:nvPr>
        </p:nvSpPr>
        <p:spPr/>
        <p:txBody>
          <a:bodyPr/>
          <a:lstStyle/>
          <a:p>
            <a:fld id="{D274D5D8-74C3-4A38-835E-EC8AAD529D29}" type="slidenum">
              <a:rPr lang="el-GR" smtClean="0"/>
              <a:t>27</a:t>
            </a:fld>
            <a:endParaRPr lang="el-GR"/>
          </a:p>
        </p:txBody>
      </p:sp>
    </p:spTree>
    <p:extLst>
      <p:ext uri="{BB962C8B-B14F-4D97-AF65-F5344CB8AC3E}">
        <p14:creationId xmlns:p14="http://schemas.microsoft.com/office/powerpoint/2010/main" val="1695077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34519fc2d75_0_8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6" name="Google Shape;356;g34519fc2d75_0_8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just" rtl="0">
              <a:lnSpc>
                <a:spcPct val="115000"/>
              </a:lnSpc>
              <a:spcBef>
                <a:spcPts val="200"/>
              </a:spcBef>
              <a:spcAft>
                <a:spcPts val="0"/>
              </a:spcAft>
              <a:buClr>
                <a:srgbClr val="569838"/>
              </a:buClr>
              <a:buSzPts val="1200"/>
              <a:buFont typeface="Calibri"/>
              <a:buChar char="➔"/>
            </a:pPr>
            <a:r>
              <a:rPr lang="en-GB">
                <a:solidFill>
                  <a:srgbClr val="569838"/>
                </a:solidFill>
                <a:latin typeface="Calibri"/>
                <a:ea typeface="Calibri"/>
                <a:cs typeface="Calibri"/>
                <a:sym typeface="Calibri"/>
              </a:rPr>
              <a:t>Comprender las relaciones de poder en las artes escénicas</a:t>
            </a:r>
            <a:endParaRPr>
              <a:solidFill>
                <a:srgbClr val="569838"/>
              </a:solidFill>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latin typeface="Calibri"/>
                <a:ea typeface="Calibri"/>
                <a:cs typeface="Calibri"/>
                <a:sym typeface="Calibri"/>
              </a:rPr>
              <a:t>El poder moldea todos los aspectos de las artes escénicas, desde el inicio de un proyecto hasta su recepción por parte del público. Comprender estas dinámicas crea un espacio para una colaboración más equitativa y eficaz. Abordar las relaciones de poder es fundamental para empoderar a los alumnos y a sus equipos a fin de crear entornos de trabajo inclusivos, transparentes y verdaderamente exitosos. La clave reside en comprender dónde y por qué surgen las dinámicas de poder, y cómo adaptarse para manejarlas. </a:t>
            </a:r>
            <a:endParaRPr sz="1100">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solidFill>
                  <a:srgbClr val="569838"/>
                </a:solidFill>
                <a:latin typeface="Calibri"/>
                <a:ea typeface="Calibri"/>
                <a:cs typeface="Calibri"/>
                <a:sym typeface="Calibri"/>
              </a:rPr>
              <a:t>i. Dónde reside el poder: </a:t>
            </a:r>
            <a:br>
              <a:rPr lang="en-GB" sz="1100">
                <a:solidFill>
                  <a:srgbClr val="569838"/>
                </a:solidFill>
                <a:latin typeface="Calibri"/>
                <a:ea typeface="Calibri"/>
                <a:cs typeface="Calibri"/>
                <a:sym typeface="Calibri"/>
              </a:rPr>
            </a:br>
            <a:r>
              <a:rPr lang="en-GB" sz="1100">
                <a:latin typeface="Calibri"/>
                <a:ea typeface="Calibri"/>
                <a:cs typeface="Calibri"/>
                <a:sym typeface="Calibri"/>
              </a:rPr>
              <a:t>El poder no es solo formal (jerarquías, organismos de financiación, etc.). También existe de forma sutil en:</a:t>
            </a:r>
            <a:endParaRPr sz="1100">
              <a:latin typeface="Calibri"/>
              <a:ea typeface="Calibri"/>
              <a:cs typeface="Calibri"/>
              <a:sym typeface="Calibri"/>
            </a:endParaRPr>
          </a:p>
          <a:p>
            <a:pPr marL="457200" lvl="0" indent="-298450" algn="l" rtl="0">
              <a:lnSpc>
                <a:spcPct val="115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Jerarquías informales: </a:t>
            </a:r>
            <a:r>
              <a:rPr lang="en-GB" sz="1100">
                <a:latin typeface="Calibri"/>
                <a:ea typeface="Calibri"/>
                <a:cs typeface="Calibri"/>
                <a:sym typeface="Calibri"/>
              </a:rPr>
              <a:t>basadas en la experiencia, la visibilidad, la reputación o el control de los recursos (por ejemplo, herramientas técnicas, tiempo de ensayo).</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Reglas tácitas y normas culturales: </a:t>
            </a:r>
            <a:r>
              <a:rPr lang="en-GB" sz="1100">
                <a:latin typeface="Calibri"/>
                <a:ea typeface="Calibri"/>
                <a:cs typeface="Calibri"/>
                <a:sym typeface="Calibri"/>
              </a:rPr>
              <a:t>el «currículo invisible» de comportamientos esperados (por ejemplo, decir siempre «sí», evitar comentarios no solicitados), que puede reforzar la jerarquía y silenciar la incomodidad.</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Redes informales: </a:t>
            </a:r>
            <a:r>
              <a:rPr lang="en-GB" sz="1100">
                <a:latin typeface="Calibri"/>
                <a:ea typeface="Calibri"/>
                <a:cs typeface="Calibri"/>
                <a:sym typeface="Calibri"/>
              </a:rPr>
              <a:t>círculos de «a quién conoces» que dan forma a las oportunidades laborales, las colaboraciones y el acceso, y que a menudo excluyen a quienes no tienen conexiones </a:t>
            </a:r>
            <a:r>
              <a:rPr lang="en-GB" sz="1100" i="1">
                <a:latin typeface="Calibri"/>
                <a:ea typeface="Calibri"/>
                <a:cs typeface="Calibri"/>
                <a:sym typeface="Calibri"/>
              </a:rPr>
              <a:t>internas</a:t>
            </a:r>
            <a:r>
              <a:rPr lang="en-GB" sz="1100">
                <a:latin typeface="Calibri"/>
                <a:ea typeface="Calibri"/>
                <a:cs typeface="Calibri"/>
                <a:sym typeface="Calibri"/>
              </a:rPr>
              <a:t>.</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Guardianes: </a:t>
            </a:r>
            <a:r>
              <a:rPr lang="en-GB" sz="1100">
                <a:latin typeface="Calibri"/>
                <a:ea typeface="Calibri"/>
                <a:cs typeface="Calibri"/>
                <a:sym typeface="Calibri"/>
              </a:rPr>
              <a:t>personas o instituciones (escuelas, agentes, directores de casting) y sistemas digitales que controlan el acceso a los recursos, la visibilidad y la progresión profesional, a menudo utilizando criterios subjetivos que pueden reforzar los prejuicios existentes (por ejemplo, algoritmos de redes sociales, herramientas de inteligencia artificial, plataformas de streaming).</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Influencias externas: </a:t>
            </a:r>
            <a:r>
              <a:rPr lang="en-GB" sz="1100">
                <a:latin typeface="Calibri"/>
                <a:ea typeface="Calibri"/>
                <a:cs typeface="Calibri"/>
                <a:sym typeface="Calibri"/>
              </a:rPr>
              <a:t>Los financiadores, críticos o partes interesadas de la comunidad pueden influir significativamente en las decisiones internas.</a:t>
            </a:r>
            <a:endParaRPr sz="1100">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sz="1100">
                <a:solidFill>
                  <a:srgbClr val="569838"/>
                </a:solidFill>
                <a:latin typeface="Calibri"/>
                <a:ea typeface="Calibri"/>
                <a:cs typeface="Calibri"/>
                <a:sym typeface="Calibri"/>
              </a:rPr>
              <a:t>ii. Por qué es importante que los equipos comprendan el poder:</a:t>
            </a:r>
            <a:endParaRPr sz="1100">
              <a:solidFill>
                <a:srgbClr val="569838"/>
              </a:solidFill>
              <a:latin typeface="Calibri"/>
              <a:ea typeface="Calibri"/>
              <a:cs typeface="Calibri"/>
              <a:sym typeface="Calibri"/>
            </a:endParaRPr>
          </a:p>
          <a:p>
            <a:pPr marL="457200" lvl="0" indent="-298450" algn="l" rtl="0">
              <a:lnSpc>
                <a:spcPct val="115000"/>
              </a:lnSpc>
              <a:spcBef>
                <a:spcPts val="1200"/>
              </a:spcBef>
              <a:spcAft>
                <a:spcPts val="0"/>
              </a:spcAft>
              <a:buClr>
                <a:schemeClr val="dk1"/>
              </a:buClr>
              <a:buSzPts val="1100"/>
              <a:buFont typeface="Calibri"/>
              <a:buChar char="●"/>
            </a:pPr>
            <a:r>
              <a:rPr lang="en-GB" sz="1100" b="1">
                <a:latin typeface="Calibri"/>
                <a:ea typeface="Calibri"/>
                <a:cs typeface="Calibri"/>
                <a:sym typeface="Calibri"/>
              </a:rPr>
              <a:t>Impacto en la colaboración: </a:t>
            </a:r>
            <a:r>
              <a:rPr lang="en-GB" sz="1100">
                <a:latin typeface="Calibri"/>
                <a:ea typeface="Calibri"/>
                <a:cs typeface="Calibri"/>
                <a:sym typeface="Calibri"/>
              </a:rPr>
              <a:t>el poder tácito o desequilibrado puede dar lugar a malentendidos, retrasos, frustración y participación limitada. La concienciación conduce a un trabajo en equipo más fluido y productivo.</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Toma de decisiones: </a:t>
            </a:r>
            <a:r>
              <a:rPr lang="en-GB" sz="1100">
                <a:latin typeface="Calibri"/>
                <a:ea typeface="Calibri"/>
                <a:cs typeface="Calibri"/>
                <a:sym typeface="Calibri"/>
              </a:rPr>
              <a:t>Las dinámicas de poder dictan «quién decide» y cuya voz tiene más peso, incluso fuera de las funciones formales.</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Inclusión y exclusión: </a:t>
            </a:r>
            <a:r>
              <a:rPr lang="en-GB" sz="1100">
                <a:latin typeface="Calibri"/>
                <a:ea typeface="Calibri"/>
                <a:cs typeface="Calibri"/>
                <a:sym typeface="Calibri"/>
              </a:rPr>
              <a:t>Las estructuras de poder afectan profundamente a quién se siente parte del grupo, es escuchado, contratado o incluido. Pueden mantener desequilibrios incluso con políticas formales de igualdad.</a:t>
            </a:r>
            <a:endParaRPr sz="1100">
              <a:latin typeface="Calibri"/>
              <a:ea typeface="Calibri"/>
              <a:cs typeface="Calibri"/>
              <a:sym typeface="Calibri"/>
            </a:endParaRPr>
          </a:p>
          <a:p>
            <a:pPr marL="457200" lvl="0" indent="-298450" algn="l" rtl="0">
              <a:lnSpc>
                <a:spcPct val="115000"/>
              </a:lnSpc>
              <a:spcBef>
                <a:spcPts val="0"/>
              </a:spcBef>
              <a:spcAft>
                <a:spcPts val="0"/>
              </a:spcAft>
              <a:buClr>
                <a:schemeClr val="dk1"/>
              </a:buClr>
              <a:buSzPts val="1100"/>
              <a:buFont typeface="Calibri"/>
              <a:buChar char="●"/>
            </a:pPr>
            <a:r>
              <a:rPr lang="en-GB" sz="1100" b="1">
                <a:latin typeface="Calibri"/>
                <a:ea typeface="Calibri"/>
                <a:cs typeface="Calibri"/>
                <a:sym typeface="Calibri"/>
              </a:rPr>
              <a:t>Discriminación: </a:t>
            </a:r>
            <a:r>
              <a:rPr lang="en-GB" sz="1100">
                <a:latin typeface="Calibri"/>
                <a:ea typeface="Calibri"/>
                <a:cs typeface="Calibri"/>
                <a:sym typeface="Calibri"/>
              </a:rPr>
              <a:t>el poder desequilibrado facilita la discriminación, ya sea explícita (actos directos), sutil (microagresiones, sesgos inconscientes) o estructural (normas institucionales, brechas de representación, barreras socioeconómicas).</a:t>
            </a:r>
            <a:br>
              <a:rPr lang="en-GB" sz="1100">
                <a:latin typeface="Calibri"/>
                <a:ea typeface="Calibri"/>
                <a:cs typeface="Calibri"/>
                <a:sym typeface="Calibri"/>
              </a:rPr>
            </a:br>
            <a:endParaRPr/>
          </a:p>
        </p:txBody>
      </p:sp>
      <p:sp>
        <p:nvSpPr>
          <p:cNvPr id="357" name="Google Shape;357;g34519fc2d75_0_8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g34519fc2d75_0_15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7" name="Google Shape;367;g34519fc2d75_0_15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¿Cómo adaptarse para fomentar dinámicas equitativas en la práctica?</a:t>
            </a:r>
            <a:r>
              <a:rPr lang="en-GB" i="1">
                <a:latin typeface="Calibri"/>
                <a:ea typeface="Calibri"/>
                <a:cs typeface="Calibri"/>
                <a:sym typeface="Calibri"/>
              </a:rPr>
              <a:t> 📌 </a:t>
            </a:r>
            <a:r>
              <a:rPr lang="en-GB">
                <a:latin typeface="Calibri"/>
                <a:ea typeface="Calibri"/>
                <a:cs typeface="Calibri"/>
                <a:sym typeface="Calibri"/>
              </a:rPr>
              <a:t>Enfoque del formador: </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Promover la concienciación: </a:t>
            </a:r>
            <a:r>
              <a:rPr lang="en-GB">
                <a:latin typeface="Calibri"/>
                <a:ea typeface="Calibri"/>
                <a:cs typeface="Calibri"/>
                <a:sym typeface="Calibri"/>
              </a:rPr>
              <a:t>animar a los alumnos a plantearse preguntas críticas como: «¿Quién decide? ¿Qué opiniones tienen más peso? ¿Quién se beneficia de las normas tácitas? ¿Qué opiniones no se tienen en cuenta?».</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Cuestionar lo tácito: </a:t>
            </a:r>
            <a:r>
              <a:rPr lang="en-GB">
                <a:latin typeface="Calibri"/>
                <a:ea typeface="Calibri"/>
                <a:cs typeface="Calibri"/>
                <a:sym typeface="Calibri"/>
              </a:rPr>
              <a:t>Guiar los debates sobre la «profesionalidad» y las normas culturales para identificar y cuestionar las prácticas excluyentes.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Abogar por la transparencia: </a:t>
            </a:r>
            <a:r>
              <a:rPr lang="en-GB">
                <a:latin typeface="Calibri"/>
                <a:ea typeface="Calibri"/>
                <a:cs typeface="Calibri"/>
                <a:sym typeface="Calibri"/>
              </a:rPr>
              <a:t>orientar para buscar claridad en los procesos de toma de decisiones y la distribución de recursos.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Fomentar las redes inclusivas: </a:t>
            </a:r>
            <a:r>
              <a:rPr lang="en-GB">
                <a:latin typeface="Calibri"/>
                <a:ea typeface="Calibri"/>
                <a:cs typeface="Calibri"/>
                <a:sym typeface="Calibri"/>
              </a:rPr>
              <a:t>destacar la importancia de ampliar intencionadamente los círculos profesionales más allá de los rostros conocidos para fomentar la diversidad.</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Potenciar la acción constructiva:</a:t>
            </a:r>
            <a:endParaRPr b="1">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Alzar la voz: </a:t>
            </a:r>
            <a:r>
              <a:rPr lang="en-GB">
                <a:latin typeface="Calibri"/>
                <a:ea typeface="Calibri"/>
                <a:cs typeface="Calibri"/>
                <a:sym typeface="Calibri"/>
              </a:rPr>
              <a:t>Fomente la comunicación asertiva (no agresiva) para abordar la discriminación o los desequilibrios observados.</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Cuestione los criterios: </a:t>
            </a:r>
            <a:r>
              <a:rPr lang="en-GB">
                <a:latin typeface="Calibri"/>
                <a:ea typeface="Calibri"/>
                <a:cs typeface="Calibri"/>
                <a:sym typeface="Calibri"/>
              </a:rPr>
              <a:t>Desafíe los criterios de selección vagos y proponga alternativas inclusivas.</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Documentar y defender: </a:t>
            </a:r>
            <a:r>
              <a:rPr lang="en-GB">
                <a:latin typeface="Calibri"/>
                <a:ea typeface="Calibri"/>
                <a:cs typeface="Calibri"/>
                <a:sym typeface="Calibri"/>
              </a:rPr>
              <a:t>enseñar la importancia de documentar los incidentes y presionar para que se produzcan cambios sistémicos en las políticas.</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Generar apoyo: </a:t>
            </a:r>
            <a:r>
              <a:rPr lang="en-GB">
                <a:latin typeface="Calibri"/>
                <a:ea typeface="Calibri"/>
                <a:cs typeface="Calibri"/>
                <a:sym typeface="Calibri"/>
              </a:rPr>
              <a:t>Hacer hincapié en buscar y ofrecer apoyo al navegar por dinámicas de poder difíciles.</a:t>
            </a:r>
            <a:endParaRPr>
              <a:latin typeface="Calibri"/>
              <a:ea typeface="Calibri"/>
              <a:cs typeface="Calibri"/>
              <a:sym typeface="Calibri"/>
            </a:endParaRPr>
          </a:p>
        </p:txBody>
      </p:sp>
      <p:sp>
        <p:nvSpPr>
          <p:cNvPr id="368" name="Google Shape;368;g34519fc2d75_0_15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85E3F-EE32-0BB6-8C2B-79AFA626E424}"/>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6A949D9C-5CBE-92E0-B9C3-1D86BB165660}"/>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064B64CC-A899-A88A-3B12-CAD36805AC40}"/>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Los pilares fundamentales de la lección 1 son: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Preparación del formador: leer el ambiente: comprenderte a ti mismo, a tus alumnos y el entorno de aprendizaje</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Habilidades de gestión de personas con consejos de formación</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Liderar y motivar equipos de artes escénicas</a:t>
            </a:r>
            <a:endParaRPr lang="el-GR" sz="1100" dirty="0">
              <a:latin typeface="Calibri" panose="020F0502020204030204" pitchFamily="34" charset="0"/>
              <a:ea typeface="Calibri" panose="020F0502020204030204" pitchFamily="34" charset="0"/>
              <a:cs typeface="Calibri" panose="020F0502020204030204" pitchFamily="34" charset="0"/>
            </a:endParaRPr>
          </a:p>
          <a:p>
            <a:pPr marL="171450" indent="-171450" algn="just">
              <a:lnSpc>
                <a:spcPct val="150000"/>
              </a:lnSpc>
              <a:spcBef>
                <a:spcPts val="600"/>
              </a:spcBef>
              <a:spcAft>
                <a:spcPts val="600"/>
              </a:spcAft>
              <a:buClr>
                <a:srgbClr val="04A6C2"/>
              </a:buClr>
              <a:buFont typeface="Arial" panose="020B0604020202020204" pitchFamily="34" charset="0"/>
              <a:buChar char="•"/>
            </a:pPr>
            <a:r>
              <a:rPr lang="en-GB" sz="1100" dirty="0">
                <a:latin typeface="Calibri" panose="020F0502020204030204" pitchFamily="34" charset="0"/>
                <a:ea typeface="Calibri" panose="020F0502020204030204" pitchFamily="34" charset="0"/>
                <a:cs typeface="Calibri" panose="020F0502020204030204" pitchFamily="34" charset="0"/>
              </a:rPr>
              <a:t>El papel de la inteligencia emocional en el desarrollo de la resiliencia: apoyo a la facilitación</a:t>
            </a:r>
            <a:r>
              <a:rPr lang="en-GB" sz="1100" noProof="0" dirty="0">
                <a:effectLst/>
                <a:latin typeface="Calibri" panose="020F0502020204030204" pitchFamily="34" charset="0"/>
                <a:ea typeface="Calibri" panose="020F0502020204030204" pitchFamily="34" charset="0"/>
                <a:cs typeface="Calibri" panose="020F0502020204030204" pitchFamily="34" charset="0"/>
              </a:rPr>
              <a:t> </a:t>
            </a:r>
          </a:p>
          <a:p>
            <a:endParaRPr lang="el-GR" dirty="0"/>
          </a:p>
        </p:txBody>
      </p:sp>
      <p:sp>
        <p:nvSpPr>
          <p:cNvPr id="4" name="Θέση αριθμού διαφάνειας 3">
            <a:extLst>
              <a:ext uri="{FF2B5EF4-FFF2-40B4-BE49-F238E27FC236}">
                <a16:creationId xmlns:a16="http://schemas.microsoft.com/office/drawing/2014/main" id="{0FAAF6A5-AD71-6358-BA40-E52E41050F5F}"/>
              </a:ext>
            </a:extLst>
          </p:cNvPr>
          <p:cNvSpPr>
            <a:spLocks noGrp="1"/>
          </p:cNvSpPr>
          <p:nvPr>
            <p:ph type="sldNum" sz="quarter" idx="5"/>
          </p:nvPr>
        </p:nvSpPr>
        <p:spPr/>
        <p:txBody>
          <a:bodyPr/>
          <a:lstStyle/>
          <a:p>
            <a:fld id="{D274D5D8-74C3-4A38-835E-EC8AAD529D29}" type="slidenum">
              <a:rPr lang="el-GR" smtClean="0"/>
              <a:t>3</a:t>
            </a:fld>
            <a:endParaRPr lang="el-GR"/>
          </a:p>
        </p:txBody>
      </p:sp>
    </p:spTree>
    <p:extLst>
      <p:ext uri="{BB962C8B-B14F-4D97-AF65-F5344CB8AC3E}">
        <p14:creationId xmlns:p14="http://schemas.microsoft.com/office/powerpoint/2010/main" val="14743209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8" name="Google Shape;378;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Conceptos y estrategias de DEI </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La diversidad, la equidad y la inclusión (DEI) son principios fundamentales arraigados en los derechos humanos, esenciales para crear espacios justos, respetuosos y dinámicos en las artes escénicas.</a:t>
            </a:r>
            <a:endParaRPr>
              <a:latin typeface="Calibri"/>
              <a:ea typeface="Calibri"/>
              <a:cs typeface="Calibri"/>
              <a:sym typeface="Calibri"/>
            </a:endParaRPr>
          </a:p>
          <a:p>
            <a:pPr marL="0" lvl="0" indent="0" algn="l" rtl="0">
              <a:lnSpc>
                <a:spcPct val="115000"/>
              </a:lnSpc>
              <a:spcBef>
                <a:spcPts val="1200"/>
              </a:spcBef>
              <a:spcAft>
                <a:spcPts val="0"/>
              </a:spcAft>
              <a:buNone/>
            </a:pPr>
            <a:r>
              <a:rPr lang="en-GB">
                <a:latin typeface="Calibri"/>
                <a:ea typeface="Calibri"/>
                <a:cs typeface="Calibri"/>
                <a:sym typeface="Calibri"/>
              </a:rPr>
              <a:t>Los conceptos básicos de DEI son: </a:t>
            </a:r>
            <a:br>
              <a:rPr lang="en-GB">
                <a:latin typeface="Calibri"/>
                <a:ea typeface="Calibri"/>
                <a:cs typeface="Calibri"/>
                <a:sym typeface="Calibri"/>
              </a:rPr>
            </a:b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Diversidad</a:t>
            </a:r>
            <a:r>
              <a:rPr lang="en-GB">
                <a:latin typeface="Calibri"/>
                <a:ea typeface="Calibri"/>
                <a:cs typeface="Calibri"/>
                <a:sym typeface="Calibri"/>
              </a:rPr>
              <a:t>: toda la gama de diferencias humanas (raza, género, edad, discapacidad, cultura, etc.), que enriquecen la creatividad y la narración.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Equidad</a:t>
            </a:r>
            <a:r>
              <a:rPr lang="en-GB">
                <a:latin typeface="Calibri"/>
                <a:ea typeface="Calibri"/>
                <a:cs typeface="Calibri"/>
                <a:sym typeface="Calibri"/>
              </a:rPr>
              <a:t>: garantizar un acceso justo abordando las barreras sistémicas y proporcionando oportunidades, recursos y apoyo personalizados para que todos puedan contribuir y tener éxito.</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Inclusión</a:t>
            </a:r>
            <a:r>
              <a:rPr lang="en-GB">
                <a:latin typeface="Calibri"/>
                <a:ea typeface="Calibri"/>
                <a:cs typeface="Calibri"/>
                <a:sym typeface="Calibri"/>
              </a:rPr>
              <a:t>: crear activamente espacios en los que todos se sientan bienvenidos, respetados, apoyados y valorados, fomentando la plena participación.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Igualdad</a:t>
            </a:r>
            <a:r>
              <a:rPr lang="en-GB">
                <a:latin typeface="Calibri"/>
                <a:ea typeface="Calibri"/>
                <a:cs typeface="Calibri"/>
                <a:sym typeface="Calibri"/>
              </a:rPr>
              <a:t>: aspirar a que todos tengan las mismas oportunidades y recursos; es un resultado deseado, pero requiere equidad para tener en cuenta las desventajas históricas.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Interseccionalidad</a:t>
            </a:r>
            <a:r>
              <a:rPr lang="en-GB">
                <a:latin typeface="Calibri"/>
                <a:ea typeface="Calibri"/>
                <a:cs typeface="Calibri"/>
                <a:sym typeface="Calibri"/>
              </a:rPr>
              <a:t>: Marco que reconoce cómo los marcadores de identidad que se cruzan (por ejemplo, raza, género, clase) dan forma a experiencias únicas de discriminación y privilegio, fomentando la empatía y una expresión creativa más amplia.</a:t>
            </a:r>
            <a:endParaRPr>
              <a:latin typeface="Calibri"/>
              <a:ea typeface="Calibri"/>
              <a:cs typeface="Calibri"/>
              <a:sym typeface="Calibri"/>
            </a:endParaRPr>
          </a:p>
          <a:p>
            <a:pPr marL="457200" lvl="0" indent="0" algn="l" rtl="0">
              <a:lnSpc>
                <a:spcPct val="115000"/>
              </a:lnSpc>
              <a:spcBef>
                <a:spcPts val="0"/>
              </a:spcBef>
              <a:spcAft>
                <a:spcPts val="0"/>
              </a:spcAft>
              <a:buNone/>
            </a:pPr>
            <a:br>
              <a:rPr lang="en-GB">
                <a:latin typeface="Calibri"/>
                <a:ea typeface="Calibri"/>
                <a:cs typeface="Calibri"/>
                <a:sym typeface="Calibri"/>
              </a:rPr>
            </a:br>
            <a:r>
              <a:rPr lang="en-GB" b="1">
                <a:latin typeface="Calibri"/>
                <a:ea typeface="Calibri"/>
                <a:cs typeface="Calibri"/>
                <a:sym typeface="Calibri"/>
              </a:rPr>
              <a:t>Marco DEI en acción: los principios y prácticas rectores son</a:t>
            </a:r>
            <a:endParaRPr b="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Desarrollo de una estrategia de DEI (</a:t>
            </a:r>
            <a:r>
              <a:rPr lang="en-GB">
                <a:latin typeface="Calibri"/>
                <a:ea typeface="Calibri"/>
                <a:cs typeface="Calibri"/>
                <a:sym typeface="Calibri"/>
              </a:rPr>
              <a:t>elementos clave: definición de objetivos medibles, marcos de rendición de cuentas, sistemas de apoyo para profesionales infrarrepresentados, evaluación continua) </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¿Por qué es importante? </a:t>
            </a:r>
            <a:r>
              <a:rPr lang="en-GB" i="1">
                <a:latin typeface="Calibri"/>
                <a:ea typeface="Calibri"/>
                <a:cs typeface="Calibri"/>
                <a:sym typeface="Calibri"/>
              </a:rPr>
              <a:t>Para comprender y orientar la implementación estratégica de la DEI dentro de las organizaciones, garantizando un cambio sostenible y significativo.</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Adoptar </a:t>
            </a:r>
            <a:r>
              <a:rPr lang="en-GB">
                <a:latin typeface="Calibri"/>
                <a:ea typeface="Calibri"/>
                <a:cs typeface="Calibri"/>
                <a:sym typeface="Calibri"/>
              </a:rPr>
              <a:t>un lenguaje</a:t>
            </a:r>
            <a:r>
              <a:rPr lang="en-GB" u="sng">
                <a:latin typeface="Calibri"/>
                <a:ea typeface="Calibri"/>
                <a:cs typeface="Calibri"/>
                <a:sym typeface="Calibri"/>
              </a:rPr>
              <a:t> inclusivo </a:t>
            </a:r>
            <a:r>
              <a:rPr lang="en-GB">
                <a:latin typeface="Calibri"/>
                <a:ea typeface="Calibri"/>
                <a:cs typeface="Calibri"/>
                <a:sym typeface="Calibri"/>
              </a:rPr>
              <a:t>(elementos clave: filosofía rectora, aplicación práctica, adaptación continua)</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¿Por qué es importante? </a:t>
            </a:r>
            <a:r>
              <a:rPr lang="en-GB" i="1">
                <a:latin typeface="Calibri"/>
                <a:ea typeface="Calibri"/>
                <a:cs typeface="Calibri"/>
                <a:sym typeface="Calibri"/>
              </a:rPr>
              <a:t>Para establecer la seguridad psicológica, generar confianza y garantizar que todas las voces se sientan valoradas, reflejando los compromisos éticos de la organización en las interacciones diarias.</a:t>
            </a:r>
            <a:endParaRPr i="1">
              <a:latin typeface="Calibri"/>
              <a:ea typeface="Calibri"/>
              <a:cs typeface="Calibri"/>
              <a:sym typeface="Calibri"/>
            </a:endParaRPr>
          </a:p>
          <a:p>
            <a:pPr marL="914400" lvl="0" indent="0" algn="l" rtl="0">
              <a:lnSpc>
                <a:spcPct val="115000"/>
              </a:lnSpc>
              <a:spcBef>
                <a:spcPts val="0"/>
              </a:spcBef>
              <a:spcAft>
                <a:spcPts val="0"/>
              </a:spcAft>
              <a:buNone/>
            </a:pPr>
            <a:endParaRPr sz="1000">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AutoNum type="arabicPeriod"/>
            </a:pPr>
            <a:r>
              <a:rPr lang="en-GB" u="sng">
                <a:latin typeface="Calibri"/>
                <a:ea typeface="Calibri"/>
                <a:cs typeface="Calibri"/>
                <a:sym typeface="Calibri"/>
              </a:rPr>
              <a:t>Crear una cultura de respeto y responsabilidad </a:t>
            </a:r>
            <a:r>
              <a:rPr lang="en-GB">
                <a:latin typeface="Calibri"/>
                <a:ea typeface="Calibri"/>
                <a:cs typeface="Calibri"/>
                <a:sym typeface="Calibri"/>
              </a:rPr>
              <a:t>(elementos clave: escucha activa, herramientas de confianza y seguridad emocional, responsabilidad colectiva compartida, políticas contra la discriminación).</a:t>
            </a:r>
            <a:endParaRPr>
              <a:latin typeface="Calibri"/>
              <a:ea typeface="Calibri"/>
              <a:cs typeface="Calibri"/>
              <a:sym typeface="Calibri"/>
            </a:endParaRPr>
          </a:p>
          <a:p>
            <a:pPr marL="914400" lvl="0" indent="0" algn="l" rtl="0">
              <a:lnSpc>
                <a:spcPct val="115000"/>
              </a:lnSpc>
              <a:spcBef>
                <a:spcPts val="0"/>
              </a:spcBef>
              <a:spcAft>
                <a:spcPts val="0"/>
              </a:spcAft>
              <a:buNone/>
            </a:pPr>
            <a:r>
              <a:rPr lang="en-GB" i="1" u="sng">
                <a:latin typeface="Calibri"/>
                <a:ea typeface="Calibri"/>
                <a:cs typeface="Calibri"/>
                <a:sym typeface="Calibri"/>
              </a:rPr>
              <a:t>¿Por qué es importante? </a:t>
            </a:r>
            <a:r>
              <a:rPr lang="en-GB" i="1">
                <a:latin typeface="Calibri"/>
                <a:ea typeface="Calibri"/>
                <a:cs typeface="Calibri"/>
                <a:sym typeface="Calibri"/>
              </a:rPr>
              <a:t>Para crear un entorno en el que la vulnerabilidad sea segura, la comunicación sea clara y los valores de DEI se mantengan de forma coherente mediante el esfuerzo colectivo y políticas claras. </a:t>
            </a:r>
            <a:endParaRPr i="1">
              <a:latin typeface="Calibri"/>
              <a:ea typeface="Calibri"/>
              <a:cs typeface="Calibri"/>
              <a:sym typeface="Calibri"/>
            </a:endParaRPr>
          </a:p>
          <a:p>
            <a:pPr marL="914400" lvl="0" indent="0" algn="l" rtl="0">
              <a:lnSpc>
                <a:spcPct val="115000"/>
              </a:lnSpc>
              <a:spcBef>
                <a:spcPts val="0"/>
              </a:spcBef>
              <a:spcAft>
                <a:spcPts val="0"/>
              </a:spcAft>
              <a:buNone/>
            </a:pPr>
            <a:endParaRPr i="1">
              <a:latin typeface="Calibri"/>
              <a:ea typeface="Calibri"/>
              <a:cs typeface="Calibri"/>
              <a:sym typeface="Calibri"/>
            </a:endParaRPr>
          </a:p>
        </p:txBody>
      </p:sp>
      <p:sp>
        <p:nvSpPr>
          <p:cNvPr id="379" name="Google Shape;379;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30</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Google Shape;386;g34519fc2d75_0_1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7" name="Google Shape;387;g34519fc2d75_0_1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Desarrollar una mentalidad adaptativa y resiliencia </a:t>
            </a:r>
            <a:endParaRPr b="1">
              <a:latin typeface="Calibri"/>
              <a:ea typeface="Calibri"/>
              <a:cs typeface="Calibri"/>
              <a:sym typeface="Calibri"/>
            </a:endParaRPr>
          </a:p>
          <a:p>
            <a:pPr marL="457200" lvl="0" indent="-317500" algn="just" rtl="0">
              <a:lnSpc>
                <a:spcPct val="115000"/>
              </a:lnSpc>
              <a:spcBef>
                <a:spcPts val="600"/>
              </a:spcBef>
              <a:spcAft>
                <a:spcPts val="0"/>
              </a:spcAft>
              <a:buSzPts val="1400"/>
              <a:buFont typeface="Calibri"/>
              <a:buChar char="-"/>
            </a:pPr>
            <a:r>
              <a:rPr lang="en-GB">
                <a:latin typeface="Calibri"/>
                <a:ea typeface="Calibri"/>
                <a:cs typeface="Calibri"/>
                <a:sym typeface="Calibri"/>
              </a:rPr>
              <a:t>Aceptar la complejidad </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La complejidad </a:t>
            </a:r>
            <a:r>
              <a:rPr lang="en-GB">
                <a:latin typeface="Calibri"/>
                <a:ea typeface="Calibri"/>
                <a:cs typeface="Calibri"/>
                <a:sym typeface="Calibri"/>
              </a:rPr>
              <a:t>es inherente a las artes escénicas: no es un obstáculo, sino un sistema vivo que ofrece potencial creativo.</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Ventajas: Aceptar la complejidad estimula la innovación, amplía la creatividad, forma líderes más fuertes y mejora la sostenibilidad de la organización.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Interconexión: reconocer que la libertad artística, la eficiencia operativa y la planificación financiera están profundamente entrelazadas, lo que requiere una visión holística para encontrar el equilibrio.</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Las habilidades sociales, como la adaptabilidad y la gestión del cambio, junto con el autocuidado y el apoyo de la comunidad, nos permiten navegar por la complejidad con confianza.</a:t>
            </a:r>
            <a:endParaRPr>
              <a:latin typeface="Calibri"/>
              <a:ea typeface="Calibri"/>
              <a:cs typeface="Calibri"/>
              <a:sym typeface="Calibri"/>
            </a:endParaRPr>
          </a:p>
          <a:p>
            <a:pPr marL="457200" lvl="0" indent="-317500" algn="l" rtl="0">
              <a:lnSpc>
                <a:spcPct val="115000"/>
              </a:lnSpc>
              <a:spcBef>
                <a:spcPts val="1200"/>
              </a:spcBef>
              <a:spcAft>
                <a:spcPts val="0"/>
              </a:spcAft>
              <a:buSzPts val="1400"/>
              <a:buFont typeface="Calibri"/>
              <a:buChar char="-"/>
            </a:pPr>
            <a:r>
              <a:rPr lang="en-GB" b="1">
                <a:latin typeface="Calibri"/>
                <a:ea typeface="Calibri"/>
                <a:cs typeface="Calibri"/>
                <a:sym typeface="Calibri"/>
              </a:rPr>
              <a:t>Desarrollar una mentalidad adaptativa</a:t>
            </a:r>
            <a:r>
              <a:rPr lang="en-GB">
                <a:latin typeface="Calibri"/>
                <a:ea typeface="Calibri"/>
                <a:cs typeface="Calibri"/>
                <a:sym typeface="Calibri"/>
              </a:rPr>
              <a:t>: mantenerse relevante exige una mentalidad adaptativa que vea el cambio como una oportunidad, no como una amenaza.</a:t>
            </a:r>
            <a:endParaRPr>
              <a:latin typeface="Calibri"/>
              <a:ea typeface="Calibri"/>
              <a:cs typeface="Calibri"/>
              <a:sym typeface="Calibri"/>
            </a:endParaRPr>
          </a:p>
          <a:p>
            <a:pPr marL="457200" lvl="0" indent="0" algn="l" rtl="0">
              <a:lnSpc>
                <a:spcPct val="115000"/>
              </a:lnSpc>
              <a:spcBef>
                <a:spcPts val="1200"/>
              </a:spcBef>
              <a:spcAft>
                <a:spcPts val="0"/>
              </a:spcAft>
              <a:buNone/>
            </a:pPr>
            <a:r>
              <a:rPr lang="en-GB" b="1">
                <a:latin typeface="Calibri"/>
                <a:ea typeface="Calibri"/>
                <a:cs typeface="Calibri"/>
                <a:sym typeface="Calibri"/>
              </a:rPr>
              <a:t>Componentes clave:</a:t>
            </a:r>
            <a:endParaRPr b="1">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Apertura: </a:t>
            </a:r>
            <a:r>
              <a:rPr lang="en-GB">
                <a:latin typeface="Calibri"/>
                <a:ea typeface="Calibri"/>
                <a:cs typeface="Calibri"/>
                <a:sym typeface="Calibri"/>
              </a:rPr>
              <a:t>disposición a explorar nuevas ideas, tecnologías y comportamientos del público.</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Resiliencia: </a:t>
            </a:r>
            <a:r>
              <a:rPr lang="en-GB">
                <a:latin typeface="Calibri"/>
                <a:ea typeface="Calibri"/>
                <a:cs typeface="Calibri"/>
                <a:sym typeface="Calibri"/>
              </a:rPr>
              <a:t>capacidad para manejar los contratiempos, aprender, recuperarse y dejar atrás lo que ya no funciona.</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Resolución creativa de problemas: </a:t>
            </a:r>
            <a:r>
              <a:rPr lang="en-GB">
                <a:latin typeface="Calibri"/>
                <a:ea typeface="Calibri"/>
                <a:cs typeface="Calibri"/>
                <a:sym typeface="Calibri"/>
              </a:rPr>
              <a:t>encontrar nuevas formas de superar los retos, adoptando la innovación (por ejemplo, formatos digitales, nuevos modelos de participación).</a:t>
            </a:r>
            <a:endParaRPr>
              <a:latin typeface="Calibri"/>
              <a:ea typeface="Calibri"/>
              <a:cs typeface="Calibri"/>
              <a:sym typeface="Calibri"/>
            </a:endParaRPr>
          </a:p>
          <a:p>
            <a:pPr marL="914400" lvl="1"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Superar la resistencia: </a:t>
            </a:r>
            <a:r>
              <a:rPr lang="en-GB">
                <a:latin typeface="Calibri"/>
                <a:ea typeface="Calibri"/>
                <a:cs typeface="Calibri"/>
                <a:sym typeface="Calibri"/>
              </a:rPr>
              <a:t>adaptabilidad para superar la resistencia basada en el miedo con apertura, empatía y liderazgo creativo, en lugar de con la fuerza. </a:t>
            </a:r>
            <a:endParaRPr>
              <a:latin typeface="Calibri"/>
              <a:ea typeface="Calibri"/>
              <a:cs typeface="Calibri"/>
              <a:sym typeface="Calibri"/>
            </a:endParaRPr>
          </a:p>
        </p:txBody>
      </p:sp>
      <p:sp>
        <p:nvSpPr>
          <p:cNvPr id="388" name="Google Shape;388;g34519fc2d75_0_12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31</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g34519fc2d75_0_1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7" name="Google Shape;397;g34519fc2d75_0_13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Desarrollar la resiliencia: estrategias prácticas </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Comprender las reacciones:</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Utilice herramientas como la curva del cambio para reconocer y anticipar las etapas emocionales (conmoción, resistencia, exploración, aceptación) y las respuestas típicas durante las transiciones.</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Comunicación clara:</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«Anclar lo que permanece» (recordar la misión, los valores) y «mostrar el panorama general» (plazos, planes) para generar confianza y calmar la incertidumbre con información honesta y coherente. </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Crear el cambio de forma conjunta:</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Involucre a los equipos a través de «bucles de retroalimentación» y «campeones del cambio» para generar aceptación y compartir la carga. Las personas apoyan aquello en lo que ayudan a participar.</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Fortalecer la resiliencia:</a:t>
            </a:r>
            <a:r>
              <a:rPr lang="en-GB">
                <a:latin typeface="Calibri"/>
                <a:ea typeface="Calibri"/>
                <a:cs typeface="Calibri"/>
                <a:sym typeface="Calibri"/>
              </a:rPr>
              <a:t> </a:t>
            </a:r>
            <a:endParaRPr>
              <a:latin typeface="Calibri"/>
              <a:ea typeface="Calibri"/>
              <a:cs typeface="Calibri"/>
              <a:sym typeface="Calibri"/>
            </a:endParaRPr>
          </a:p>
          <a:p>
            <a:pPr marL="457200" lvl="0" indent="0" algn="l" rtl="0">
              <a:lnSpc>
                <a:spcPct val="115000"/>
              </a:lnSpc>
              <a:spcBef>
                <a:spcPts val="0"/>
              </a:spcBef>
              <a:spcAft>
                <a:spcPts val="0"/>
              </a:spcAft>
              <a:buNone/>
            </a:pPr>
            <a:r>
              <a:rPr lang="en-GB" i="1">
                <a:latin typeface="Calibri"/>
                <a:ea typeface="Calibri"/>
                <a:cs typeface="Calibri"/>
                <a:sym typeface="Calibri"/>
              </a:rPr>
              <a:t>Promover la seguridad psicológica (hacer que sea seguro expresarse) y celebrar los logros rápidos para generar impulso y apoyo.</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De la idea a la acción:</a:t>
            </a:r>
            <a:endParaRPr b="1">
              <a:latin typeface="Calibri"/>
              <a:ea typeface="Calibri"/>
              <a:cs typeface="Calibri"/>
              <a:sym typeface="Calibri"/>
            </a:endParaRPr>
          </a:p>
          <a:p>
            <a:pPr marL="457200" lvl="0" indent="0" algn="l" rtl="0">
              <a:lnSpc>
                <a:spcPct val="115000"/>
              </a:lnSpc>
              <a:spcBef>
                <a:spcPts val="0"/>
              </a:spcBef>
              <a:spcAft>
                <a:spcPts val="0"/>
              </a:spcAft>
              <a:buNone/>
            </a:pPr>
            <a:r>
              <a:rPr lang="en-GB" i="1">
                <a:latin typeface="Calibri"/>
                <a:ea typeface="Calibri"/>
                <a:cs typeface="Calibri"/>
                <a:sym typeface="Calibri"/>
              </a:rPr>
              <a:t> Guíe la planificación utilizando modelos de cambio sencillos (por ejemplo, </a:t>
            </a:r>
            <a:r>
              <a:rPr lang="en-GB" i="1" u="sng">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ADKAR</a:t>
            </a:r>
            <a:r>
              <a:rPr lang="en-GB" i="1">
                <a:latin typeface="Calibri"/>
                <a:ea typeface="Calibri"/>
                <a:cs typeface="Calibri"/>
                <a:sym typeface="Calibri"/>
              </a:rPr>
              <a:t>, </a:t>
            </a:r>
            <a:r>
              <a:rPr lang="en-GB" i="1" u="sng">
                <a:solidFill>
                  <a:srgbClr val="1155CC"/>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los tres primeros pasos de Kotter</a:t>
            </a:r>
            <a:r>
              <a:rPr lang="en-GB" i="1">
                <a:latin typeface="Calibri"/>
                <a:ea typeface="Calibri"/>
                <a:cs typeface="Calibri"/>
                <a:sym typeface="Calibri"/>
              </a:rPr>
              <a:t>) y herramientas como </a:t>
            </a:r>
            <a:r>
              <a:rPr lang="en-GB" i="1" u="sng">
                <a:solidFill>
                  <a:srgbClr val="1155CC"/>
                </a:solidFill>
                <a:latin typeface="Calibri"/>
                <a:ea typeface="Calibri"/>
                <a:cs typeface="Calibri"/>
                <a:sym typeface="Calibri"/>
                <a:hlinkClick r:id="rId5">
                  <a:extLst>
                    <a:ext uri="{A12FA001-AC4F-418D-AE19-62706E023703}">
                      <ahyp:hlinkClr xmlns:ahyp="http://schemas.microsoft.com/office/drawing/2018/hyperlinkcolor" val="tx"/>
                    </a:ext>
                  </a:extLst>
                </a:hlinkClick>
              </a:rPr>
              <a:t>el «mapeo de partes interesadas» </a:t>
            </a:r>
            <a:r>
              <a:rPr lang="en-GB" i="1">
                <a:latin typeface="Calibri"/>
                <a:ea typeface="Calibri"/>
                <a:cs typeface="Calibri"/>
                <a:sym typeface="Calibri"/>
              </a:rPr>
              <a:t>y </a:t>
            </a:r>
            <a:r>
              <a:rPr lang="en-GB" i="1" u="sng">
                <a:solidFill>
                  <a:srgbClr val="1155CC"/>
                </a:solidFill>
                <a:latin typeface="Calibri"/>
                <a:ea typeface="Calibri"/>
                <a:cs typeface="Calibri"/>
                <a:sym typeface="Calibri"/>
                <a:hlinkClick r:id="rId6">
                  <a:extLst>
                    <a:ext uri="{A12FA001-AC4F-418D-AE19-62706E023703}">
                      <ahyp:hlinkClr xmlns:ahyp="http://schemas.microsoft.com/office/drawing/2018/hyperlinkcolor" val="tx"/>
                    </a:ext>
                  </a:extLst>
                </a:hlinkClick>
              </a:rPr>
              <a:t>el «radar de riesgos</a:t>
            </a:r>
            <a:r>
              <a:rPr lang="en-GB" i="1">
                <a:latin typeface="Calibri"/>
                <a:ea typeface="Calibri"/>
                <a:cs typeface="Calibri"/>
                <a:sym typeface="Calibri"/>
              </a:rPr>
              <a:t>».</a:t>
            </a:r>
            <a:endParaRPr i="1">
              <a:solidFill>
                <a:srgbClr val="569838"/>
              </a:solidFill>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En el dinámico y a menudo desafiante sector de las artes escénicas, </a:t>
            </a:r>
            <a:r>
              <a:rPr lang="en-GB" b="1">
                <a:latin typeface="Calibri"/>
                <a:ea typeface="Calibri"/>
                <a:cs typeface="Calibri"/>
                <a:sym typeface="Calibri"/>
              </a:rPr>
              <a:t>la resiliencia personal y colectiva </a:t>
            </a:r>
            <a:r>
              <a:rPr lang="en-GB">
                <a:latin typeface="Calibri"/>
                <a:ea typeface="Calibri"/>
                <a:cs typeface="Calibri"/>
                <a:sym typeface="Calibri"/>
              </a:rPr>
              <a:t>es fundamental para el éxito y el bienestar sostenidos. </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Esto incluye </a:t>
            </a:r>
            <a:r>
              <a:rPr lang="en-GB" b="1" u="sng">
                <a:latin typeface="Calibri"/>
                <a:ea typeface="Calibri"/>
                <a:cs typeface="Calibri"/>
                <a:sym typeface="Calibri"/>
              </a:rPr>
              <a:t>prácticas esenciales </a:t>
            </a:r>
            <a:r>
              <a:rPr lang="en-GB">
                <a:latin typeface="Calibri"/>
                <a:ea typeface="Calibri"/>
                <a:cs typeface="Calibri"/>
                <a:sym typeface="Calibri"/>
              </a:rPr>
              <a:t>como:</a:t>
            </a:r>
            <a:endParaRPr>
              <a:latin typeface="Calibri"/>
              <a:ea typeface="Calibri"/>
              <a:cs typeface="Calibri"/>
              <a:sym typeface="Calibri"/>
            </a:endParaRPr>
          </a:p>
          <a:p>
            <a:pPr marL="457200" lvl="0" indent="-304800" algn="just"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Autocuidado:</a:t>
            </a:r>
            <a:br>
              <a:rPr lang="en-GB" b="1">
                <a:latin typeface="Calibri"/>
                <a:ea typeface="Calibri"/>
                <a:cs typeface="Calibri"/>
                <a:sym typeface="Calibri"/>
              </a:rPr>
            </a:br>
            <a:r>
              <a:rPr lang="en-GB" i="1">
                <a:latin typeface="Calibri"/>
                <a:ea typeface="Calibri"/>
                <a:cs typeface="Calibri"/>
                <a:sym typeface="Calibri"/>
              </a:rPr>
              <a:t>Hacer hincapié en la gestión de la energía, el establecimiento de límites saludables y el reconocimiento de las limitaciones para prevenir el agotamiento y mantener el bienestar.</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Aprender de los reveses:</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Reformular el «fracaso» como una herramienta para el crecimiento y el perfeccionamiento, no como el fin del progreso.</a:t>
            </a:r>
            <a:endParaRPr i="1">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Apoyo colectivo:</a:t>
            </a:r>
            <a:r>
              <a:rPr lang="en-GB">
                <a:latin typeface="Calibri"/>
                <a:ea typeface="Calibri"/>
                <a:cs typeface="Calibri"/>
                <a:sym typeface="Calibri"/>
              </a:rPr>
              <a:t> </a:t>
            </a:r>
            <a:br>
              <a:rPr lang="en-GB">
                <a:latin typeface="Calibri"/>
                <a:ea typeface="Calibri"/>
                <a:cs typeface="Calibri"/>
                <a:sym typeface="Calibri"/>
              </a:rPr>
            </a:br>
            <a:r>
              <a:rPr lang="en-GB" i="1">
                <a:latin typeface="Calibri"/>
                <a:ea typeface="Calibri"/>
                <a:cs typeface="Calibri"/>
                <a:sym typeface="Calibri"/>
              </a:rPr>
              <a:t>Destacar la importancia de contar con redes de apoyo sólidas y crear comunidades para mantener las carreras profesionales en tiempos de incertidumbre.</a:t>
            </a:r>
            <a:endParaRPr i="1">
              <a:latin typeface="Calibri"/>
              <a:ea typeface="Calibri"/>
              <a:cs typeface="Calibri"/>
              <a:sym typeface="Calibri"/>
            </a:endParaRPr>
          </a:p>
        </p:txBody>
      </p:sp>
      <p:sp>
        <p:nvSpPr>
          <p:cNvPr id="398" name="Google Shape;398;g34519fc2d75_0_13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32</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g34519fc2d75_0_9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08" name="Google Shape;408;g34519fc2d75_0_9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sz="1100">
              <a:latin typeface="Calibri"/>
              <a:ea typeface="Calibri"/>
              <a:cs typeface="Calibri"/>
              <a:sym typeface="Calibri"/>
            </a:endParaRPr>
          </a:p>
        </p:txBody>
      </p:sp>
      <p:sp>
        <p:nvSpPr>
          <p:cNvPr id="409" name="Google Shape;409;g34519fc2d75_0_9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33</a:t>
            </a:fld>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64B10-9E22-C8F2-543C-0348444B0A80}"/>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545BB415-5B6B-A4BE-E56C-CD5D1EEAE70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C7792BA1-DFDB-484A-7B38-368BCEE915CD}"/>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Los pilares fundamentales de la lección 4 son: </a:t>
            </a:r>
          </a:p>
          <a:p>
            <a:endParaRPr lang="en-US" sz="1100" dirty="0">
              <a:latin typeface="Calibri" panose="020F0502020204030204" pitchFamily="34" charset="0"/>
              <a:ea typeface="Calibri" panose="020F0502020204030204" pitchFamily="34" charset="0"/>
              <a:cs typeface="Calibri" panose="020F0502020204030204" pitchFamily="34" charset="0"/>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Preparación del formador: más allá del aula: facilitar la aplicación de habilidades sociales y el aprendizaje permanente</a:t>
            </a:r>
            <a:endParaRPr lang="el-GR" sz="1200" b="0" i="0" u="none" strike="noStrike" cap="none" dirty="0">
              <a:solidFill>
                <a:schemeClr val="dk1"/>
              </a:solidFill>
              <a:effectLst/>
              <a:latin typeface="Arial"/>
              <a:ea typeface="Arial"/>
              <a:cs typeface="Arial"/>
              <a:sym typeface="Arial"/>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Desarrollar una mentalidad de crecimiento para el aprendizaje permanente: herramientas y enfoques </a:t>
            </a:r>
            <a:endParaRPr lang="el-GR" sz="1200" b="0" i="0" u="none" strike="noStrike" cap="none" dirty="0">
              <a:solidFill>
                <a:schemeClr val="dk1"/>
              </a:solidFill>
              <a:effectLst/>
              <a:latin typeface="Arial"/>
              <a:ea typeface="Arial"/>
              <a:cs typeface="Arial"/>
              <a:sym typeface="Arial"/>
            </a:endParaRPr>
          </a:p>
          <a:p>
            <a:pPr lvl="0">
              <a:buFont typeface="Arial" panose="020B0604020202020204" pitchFamily="34" charset="0"/>
              <a:buChar char="•"/>
            </a:pPr>
            <a:r>
              <a:rPr lang="en-GB" sz="1200" b="0" i="0" u="none" strike="noStrike" cap="none" dirty="0">
                <a:solidFill>
                  <a:schemeClr val="dk1"/>
                </a:solidFill>
                <a:effectLst/>
                <a:latin typeface="Arial"/>
                <a:ea typeface="Arial"/>
                <a:cs typeface="Arial"/>
                <a:sym typeface="Arial"/>
              </a:rPr>
              <a:t>Comprensión de la transversalidad de las habilidades sociales y su evolución futura </a:t>
            </a:r>
            <a:endParaRPr lang="el-GR" sz="1200" b="0" i="0" u="none" strike="noStrike" cap="none" dirty="0">
              <a:solidFill>
                <a:schemeClr val="dk1"/>
              </a:solidFill>
              <a:effectLst/>
              <a:latin typeface="Arial"/>
              <a:ea typeface="Arial"/>
              <a:cs typeface="Arial"/>
              <a:sym typeface="Arial"/>
            </a:endParaRPr>
          </a:p>
          <a:p>
            <a:endParaRPr lang="el-GR" dirty="0"/>
          </a:p>
        </p:txBody>
      </p:sp>
      <p:sp>
        <p:nvSpPr>
          <p:cNvPr id="4" name="Θέση αριθμού διαφάνειας 3">
            <a:extLst>
              <a:ext uri="{FF2B5EF4-FFF2-40B4-BE49-F238E27FC236}">
                <a16:creationId xmlns:a16="http://schemas.microsoft.com/office/drawing/2014/main" id="{3231C080-C46D-7813-3C30-BEF207A5B38E}"/>
              </a:ext>
            </a:extLst>
          </p:cNvPr>
          <p:cNvSpPr>
            <a:spLocks noGrp="1"/>
          </p:cNvSpPr>
          <p:nvPr>
            <p:ph type="sldNum" sz="quarter" idx="5"/>
          </p:nvPr>
        </p:nvSpPr>
        <p:spPr/>
        <p:txBody>
          <a:bodyPr/>
          <a:lstStyle/>
          <a:p>
            <a:fld id="{D274D5D8-74C3-4A38-835E-EC8AAD529D29}" type="slidenum">
              <a:rPr lang="el-GR" smtClean="0"/>
              <a:t>34</a:t>
            </a:fld>
            <a:endParaRPr lang="el-GR"/>
          </a:p>
        </p:txBody>
      </p:sp>
    </p:spTree>
    <p:extLst>
      <p:ext uri="{BB962C8B-B14F-4D97-AF65-F5344CB8AC3E}">
        <p14:creationId xmlns:p14="http://schemas.microsoft.com/office/powerpoint/2010/main" val="36504499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p:cNvGrpSpPr/>
        <p:nvPr/>
      </p:nvGrpSpPr>
      <p:grpSpPr>
        <a:xfrm>
          <a:off x="0" y="0"/>
          <a:ext cx="0" cy="0"/>
          <a:chOff x="0" y="0"/>
          <a:chExt cx="0" cy="0"/>
        </a:xfrm>
      </p:grpSpPr>
      <p:sp>
        <p:nvSpPr>
          <p:cNvPr id="415" name="Google Shape;415;g34519fc2d75_0_9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endParaRPr dirty="0">
              <a:latin typeface="Calibri"/>
              <a:ea typeface="Calibri"/>
              <a:cs typeface="Calibri"/>
              <a:sym typeface="Calibri"/>
            </a:endParaRPr>
          </a:p>
        </p:txBody>
      </p:sp>
      <p:sp>
        <p:nvSpPr>
          <p:cNvPr id="417" name="Google Shape;417;g34519fc2d75_0_9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35</a:t>
            </a:fld>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a:extLst>
            <a:ext uri="{FF2B5EF4-FFF2-40B4-BE49-F238E27FC236}">
              <a16:creationId xmlns:a16="http://schemas.microsoft.com/office/drawing/2014/main" id="{1CC4CE0D-7F67-ABC7-024B-0408FE0F7336}"/>
            </a:ext>
          </a:extLst>
        </p:cNvPr>
        <p:cNvGrpSpPr/>
        <p:nvPr/>
      </p:nvGrpSpPr>
      <p:grpSpPr>
        <a:xfrm>
          <a:off x="0" y="0"/>
          <a:ext cx="0" cy="0"/>
          <a:chOff x="0" y="0"/>
          <a:chExt cx="0" cy="0"/>
        </a:xfrm>
      </p:grpSpPr>
      <p:sp>
        <p:nvSpPr>
          <p:cNvPr id="415" name="Google Shape;415;g34519fc2d75_0_96:notes">
            <a:extLst>
              <a:ext uri="{FF2B5EF4-FFF2-40B4-BE49-F238E27FC236}">
                <a16:creationId xmlns:a16="http://schemas.microsoft.com/office/drawing/2014/main" id="{6F5F3D78-EB89-5B8D-C5C8-CB30DAA2762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a:extLst>
              <a:ext uri="{FF2B5EF4-FFF2-40B4-BE49-F238E27FC236}">
                <a16:creationId xmlns:a16="http://schemas.microsoft.com/office/drawing/2014/main" id="{FA82CBFA-54B4-3BFD-E33A-45B67250EC7C}"/>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Comprender la transversalidad de las habilidades sociales y su evolución futura</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El último capítulo </a:t>
            </a:r>
            <a:r>
              <a:rPr lang="en-GB" b="1">
                <a:latin typeface="Calibri"/>
                <a:ea typeface="Calibri"/>
                <a:cs typeface="Calibri"/>
                <a:sym typeface="Calibri"/>
              </a:rPr>
              <a:t>explora por qué las habilidades sociales son </a:t>
            </a:r>
            <a:r>
              <a:rPr lang="en-GB">
                <a:latin typeface="Calibri"/>
                <a:ea typeface="Calibri"/>
                <a:cs typeface="Calibri"/>
                <a:sym typeface="Calibri"/>
              </a:rPr>
              <a:t>competencias transversales </a:t>
            </a:r>
            <a:r>
              <a:rPr lang="en-GB" b="1">
                <a:latin typeface="Calibri"/>
                <a:ea typeface="Calibri"/>
                <a:cs typeface="Calibri"/>
                <a:sym typeface="Calibri"/>
              </a:rPr>
              <a:t>indispensables </a:t>
            </a:r>
            <a:r>
              <a:rPr lang="en-GB">
                <a:latin typeface="Calibri"/>
                <a:ea typeface="Calibri"/>
                <a:cs typeface="Calibri"/>
                <a:sym typeface="Calibri"/>
              </a:rPr>
              <a:t>para navegar por las complejidades del mundo moderno, especialmente en las artes escénicas.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 </a:t>
            </a:r>
            <a:r>
              <a:rPr lang="en-GB" b="1">
                <a:latin typeface="Calibri"/>
                <a:ea typeface="Calibri"/>
                <a:cs typeface="Calibri"/>
                <a:sym typeface="Calibri"/>
              </a:rPr>
              <a:t>Se centra en comprender la transferibilidad de las habilidades sociales, </a:t>
            </a:r>
            <a:r>
              <a:rPr lang="en-GB">
                <a:latin typeface="Calibri"/>
                <a:ea typeface="Calibri"/>
                <a:cs typeface="Calibri"/>
                <a:sym typeface="Calibri"/>
              </a:rPr>
              <a:t>su papel en áreas críticas y por qué su desarrollo es una necesidad estratégica.</a:t>
            </a: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r>
              <a:rPr lang="en-GB">
                <a:latin typeface="Calibri"/>
                <a:ea typeface="Calibri"/>
                <a:cs typeface="Calibri"/>
                <a:sym typeface="Calibri"/>
              </a:rPr>
              <a:t>La transferibilidad y el valor perdurable de las habilidades sociales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Las habilidades sociales (por ejemplo, la adaptabilidad, la empatía o la comunicación) son altamente transferibles entre disciplinas, sectores y puestos de trabajo, a diferencia de las habilidades técnicas específicas para cada tarea.</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a:latin typeface="Calibri"/>
                <a:ea typeface="Calibri"/>
                <a:cs typeface="Calibri"/>
                <a:sym typeface="Calibri"/>
              </a:rPr>
              <a:t>Definición de la OCDE: </a:t>
            </a:r>
            <a:r>
              <a:rPr lang="en-GB">
                <a:latin typeface="Calibri"/>
                <a:ea typeface="Calibri"/>
                <a:cs typeface="Calibri"/>
                <a:sym typeface="Calibri"/>
              </a:rPr>
              <a:t>Capacidades para utilizar de forma responsable los conocimientos, las actitudes y los valores para alcanzar objetivos, lo que permite a las personas satisfacer demandas complejas en cualquier entorno.</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El futuro del trabajo: </a:t>
            </a:r>
            <a:r>
              <a:rPr lang="en-GB">
                <a:latin typeface="Calibri"/>
                <a:ea typeface="Calibri"/>
                <a:cs typeface="Calibri"/>
                <a:sym typeface="Calibri"/>
              </a:rPr>
              <a:t>Son cualidades que la IA y las máquinas no pueden replicar fácilmente (inteligencia emocional, juicio crítico) y son cruciales para el aprendizaje permanente y para navegar por la ambigüedad.</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Competencia global: </a:t>
            </a:r>
            <a:r>
              <a:rPr lang="en-GB">
                <a:latin typeface="Calibri"/>
                <a:ea typeface="Calibri"/>
                <a:cs typeface="Calibri"/>
                <a:sym typeface="Calibri"/>
              </a:rPr>
              <a:t>promueven la comunicación respetuosa y la colaboración entre diversas culturas y entornos profesionales.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a:latin typeface="Calibri"/>
                <a:ea typeface="Calibri"/>
                <a:cs typeface="Calibri"/>
                <a:sym typeface="Calibri"/>
              </a:rPr>
              <a:t>«Habilidades de fusión»: </a:t>
            </a:r>
            <a:r>
              <a:rPr lang="en-GB">
                <a:latin typeface="Calibri"/>
                <a:ea typeface="Calibri"/>
                <a:cs typeface="Calibri"/>
                <a:sym typeface="Calibri"/>
              </a:rPr>
              <a:t>combinar capacidades emocionales, cognitivas y prácticas para preparar a las personas para oportunidades futuras.</a:t>
            </a:r>
            <a:endParaRPr>
              <a:latin typeface="Calibri"/>
              <a:ea typeface="Calibri"/>
              <a:cs typeface="Calibri"/>
              <a:sym typeface="Calibri"/>
            </a:endParaRPr>
          </a:p>
        </p:txBody>
      </p:sp>
      <p:sp>
        <p:nvSpPr>
          <p:cNvPr id="417" name="Google Shape;417;g34519fc2d75_0_96:notes">
            <a:extLst>
              <a:ext uri="{FF2B5EF4-FFF2-40B4-BE49-F238E27FC236}">
                <a16:creationId xmlns:a16="http://schemas.microsoft.com/office/drawing/2014/main" id="{0B753D9B-E424-A1D1-B9EA-1F1D916AE7B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36</a:t>
            </a:fld>
            <a:endParaRPr/>
          </a:p>
        </p:txBody>
      </p:sp>
    </p:spTree>
    <p:extLst>
      <p:ext uri="{BB962C8B-B14F-4D97-AF65-F5344CB8AC3E}">
        <p14:creationId xmlns:p14="http://schemas.microsoft.com/office/powerpoint/2010/main" val="41354147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4">
          <a:extLst>
            <a:ext uri="{FF2B5EF4-FFF2-40B4-BE49-F238E27FC236}">
              <a16:creationId xmlns:a16="http://schemas.microsoft.com/office/drawing/2014/main" id="{D4F61C62-332D-D308-B53E-19C2DF671129}"/>
            </a:ext>
          </a:extLst>
        </p:cNvPr>
        <p:cNvGrpSpPr/>
        <p:nvPr/>
      </p:nvGrpSpPr>
      <p:grpSpPr>
        <a:xfrm>
          <a:off x="0" y="0"/>
          <a:ext cx="0" cy="0"/>
          <a:chOff x="0" y="0"/>
          <a:chExt cx="0" cy="0"/>
        </a:xfrm>
      </p:grpSpPr>
      <p:sp>
        <p:nvSpPr>
          <p:cNvPr id="415" name="Google Shape;415;g34519fc2d75_0_96:notes">
            <a:extLst>
              <a:ext uri="{FF2B5EF4-FFF2-40B4-BE49-F238E27FC236}">
                <a16:creationId xmlns:a16="http://schemas.microsoft.com/office/drawing/2014/main" id="{5FB01597-B874-1810-0A58-368CE2C7DA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6" name="Google Shape;416;g34519fc2d75_0_96:notes">
            <a:extLst>
              <a:ext uri="{FF2B5EF4-FFF2-40B4-BE49-F238E27FC236}">
                <a16:creationId xmlns:a16="http://schemas.microsoft.com/office/drawing/2014/main" id="{BBF34D58-EAFD-735A-CDD6-EB8B9FF6677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GB" b="1" dirty="0" err="1">
                <a:latin typeface="Calibri"/>
                <a:ea typeface="Calibri"/>
                <a:cs typeface="Calibri"/>
                <a:sym typeface="Calibri"/>
              </a:rPr>
              <a:t>Comprender</a:t>
            </a:r>
            <a:r>
              <a:rPr lang="en-GB" b="1" dirty="0">
                <a:latin typeface="Calibri"/>
                <a:ea typeface="Calibri"/>
                <a:cs typeface="Calibri"/>
                <a:sym typeface="Calibri"/>
              </a:rPr>
              <a:t> la </a:t>
            </a:r>
            <a:r>
              <a:rPr lang="en-GB" b="1" dirty="0" err="1">
                <a:latin typeface="Calibri"/>
                <a:ea typeface="Calibri"/>
                <a:cs typeface="Calibri"/>
                <a:sym typeface="Calibri"/>
              </a:rPr>
              <a:t>transversalidad</a:t>
            </a:r>
            <a:r>
              <a:rPr lang="en-GB" b="1" dirty="0">
                <a:latin typeface="Calibri"/>
                <a:ea typeface="Calibri"/>
                <a:cs typeface="Calibri"/>
                <a:sym typeface="Calibri"/>
              </a:rPr>
              <a:t> de las </a:t>
            </a:r>
            <a:r>
              <a:rPr lang="en-GB" b="1" dirty="0" err="1">
                <a:latin typeface="Calibri"/>
                <a:ea typeface="Calibri"/>
                <a:cs typeface="Calibri"/>
                <a:sym typeface="Calibri"/>
              </a:rPr>
              <a:t>habilidades</a:t>
            </a:r>
            <a:r>
              <a:rPr lang="en-GB" b="1" dirty="0">
                <a:latin typeface="Calibri"/>
                <a:ea typeface="Calibri"/>
                <a:cs typeface="Calibri"/>
                <a:sym typeface="Calibri"/>
              </a:rPr>
              <a:t> </a:t>
            </a:r>
            <a:r>
              <a:rPr lang="en-GB" b="1" dirty="0" err="1">
                <a:latin typeface="Calibri"/>
                <a:ea typeface="Calibri"/>
                <a:cs typeface="Calibri"/>
                <a:sym typeface="Calibri"/>
              </a:rPr>
              <a:t>sociales</a:t>
            </a:r>
            <a:r>
              <a:rPr lang="en-GB" b="1" dirty="0">
                <a:latin typeface="Calibri"/>
                <a:ea typeface="Calibri"/>
                <a:cs typeface="Calibri"/>
                <a:sym typeface="Calibri"/>
              </a:rPr>
              <a:t> y </a:t>
            </a:r>
            <a:r>
              <a:rPr lang="en-GB" b="1" dirty="0" err="1">
                <a:latin typeface="Calibri"/>
                <a:ea typeface="Calibri"/>
                <a:cs typeface="Calibri"/>
                <a:sym typeface="Calibri"/>
              </a:rPr>
              <a:t>su</a:t>
            </a:r>
            <a:r>
              <a:rPr lang="en-GB" b="1" dirty="0">
                <a:latin typeface="Calibri"/>
                <a:ea typeface="Calibri"/>
                <a:cs typeface="Calibri"/>
                <a:sym typeface="Calibri"/>
              </a:rPr>
              <a:t> </a:t>
            </a:r>
            <a:r>
              <a:rPr lang="en-GB" b="1" dirty="0" err="1">
                <a:latin typeface="Calibri"/>
                <a:ea typeface="Calibri"/>
                <a:cs typeface="Calibri"/>
                <a:sym typeface="Calibri"/>
              </a:rPr>
              <a:t>evolución</a:t>
            </a:r>
            <a:r>
              <a:rPr lang="en-GB" b="1" dirty="0">
                <a:latin typeface="Calibri"/>
                <a:ea typeface="Calibri"/>
                <a:cs typeface="Calibri"/>
                <a:sym typeface="Calibri"/>
              </a:rPr>
              <a:t> </a:t>
            </a:r>
            <a:r>
              <a:rPr lang="en-GB" b="1" dirty="0" err="1">
                <a:latin typeface="Calibri"/>
                <a:ea typeface="Calibri"/>
                <a:cs typeface="Calibri"/>
                <a:sym typeface="Calibri"/>
              </a:rPr>
              <a:t>futura</a:t>
            </a:r>
            <a:endParaRPr b="1" dirty="0" err="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dirty="0">
                <a:latin typeface="Calibri"/>
                <a:ea typeface="Calibri"/>
                <a:cs typeface="Calibri"/>
                <a:sym typeface="Calibri"/>
              </a:rPr>
              <a:t>El </a:t>
            </a:r>
            <a:r>
              <a:rPr lang="en-GB" dirty="0" err="1">
                <a:latin typeface="Calibri"/>
                <a:ea typeface="Calibri"/>
                <a:cs typeface="Calibri"/>
                <a:sym typeface="Calibri"/>
              </a:rPr>
              <a:t>último</a:t>
            </a:r>
            <a:r>
              <a:rPr lang="en-GB" dirty="0">
                <a:latin typeface="Calibri"/>
                <a:ea typeface="Calibri"/>
                <a:cs typeface="Calibri"/>
                <a:sym typeface="Calibri"/>
              </a:rPr>
              <a:t> </a:t>
            </a:r>
            <a:r>
              <a:rPr lang="en-GB" dirty="0" err="1">
                <a:latin typeface="Calibri"/>
                <a:ea typeface="Calibri"/>
                <a:cs typeface="Calibri"/>
                <a:sym typeface="Calibri"/>
              </a:rPr>
              <a:t>capítulo</a:t>
            </a:r>
            <a:r>
              <a:rPr lang="en-GB" dirty="0">
                <a:latin typeface="Calibri"/>
                <a:ea typeface="Calibri"/>
                <a:cs typeface="Calibri"/>
                <a:sym typeface="Calibri"/>
              </a:rPr>
              <a:t> </a:t>
            </a:r>
            <a:r>
              <a:rPr lang="en-GB" b="1" dirty="0" err="1">
                <a:latin typeface="Calibri"/>
                <a:ea typeface="Calibri"/>
                <a:cs typeface="Calibri"/>
                <a:sym typeface="Calibri"/>
              </a:rPr>
              <a:t>explora</a:t>
            </a:r>
            <a:r>
              <a:rPr lang="en-GB" b="1" dirty="0">
                <a:latin typeface="Calibri"/>
                <a:ea typeface="Calibri"/>
                <a:cs typeface="Calibri"/>
                <a:sym typeface="Calibri"/>
              </a:rPr>
              <a:t> </a:t>
            </a:r>
            <a:r>
              <a:rPr lang="en-GB" b="1" dirty="0" err="1">
                <a:latin typeface="Calibri"/>
                <a:ea typeface="Calibri"/>
                <a:cs typeface="Calibri"/>
                <a:sym typeface="Calibri"/>
              </a:rPr>
              <a:t>por</a:t>
            </a:r>
            <a:r>
              <a:rPr lang="en-GB" b="1" dirty="0">
                <a:latin typeface="Calibri"/>
                <a:ea typeface="Calibri"/>
                <a:cs typeface="Calibri"/>
                <a:sym typeface="Calibri"/>
              </a:rPr>
              <a:t> </a:t>
            </a:r>
            <a:r>
              <a:rPr lang="en-GB" b="1" dirty="0" err="1">
                <a:latin typeface="Calibri"/>
                <a:ea typeface="Calibri"/>
                <a:cs typeface="Calibri"/>
                <a:sym typeface="Calibri"/>
              </a:rPr>
              <a:t>qué</a:t>
            </a:r>
            <a:r>
              <a:rPr lang="en-GB" b="1" dirty="0">
                <a:latin typeface="Calibri"/>
                <a:ea typeface="Calibri"/>
                <a:cs typeface="Calibri"/>
                <a:sym typeface="Calibri"/>
              </a:rPr>
              <a:t> las </a:t>
            </a:r>
            <a:r>
              <a:rPr lang="en-GB" b="1" dirty="0" err="1">
                <a:latin typeface="Calibri"/>
                <a:ea typeface="Calibri"/>
                <a:cs typeface="Calibri"/>
                <a:sym typeface="Calibri"/>
              </a:rPr>
              <a:t>habilidades</a:t>
            </a:r>
            <a:r>
              <a:rPr lang="en-GB" b="1" dirty="0">
                <a:latin typeface="Calibri"/>
                <a:ea typeface="Calibri"/>
                <a:cs typeface="Calibri"/>
                <a:sym typeface="Calibri"/>
              </a:rPr>
              <a:t> </a:t>
            </a:r>
            <a:r>
              <a:rPr lang="en-GB" b="1" dirty="0" err="1">
                <a:latin typeface="Calibri"/>
                <a:ea typeface="Calibri"/>
                <a:cs typeface="Calibri"/>
                <a:sym typeface="Calibri"/>
              </a:rPr>
              <a:t>sociales</a:t>
            </a:r>
            <a:r>
              <a:rPr lang="en-GB" b="1" dirty="0">
                <a:latin typeface="Calibri"/>
                <a:ea typeface="Calibri"/>
                <a:cs typeface="Calibri"/>
                <a:sym typeface="Calibri"/>
              </a:rPr>
              <a:t> son </a:t>
            </a:r>
            <a:r>
              <a:rPr lang="en-GB" dirty="0" err="1">
                <a:latin typeface="Calibri"/>
                <a:ea typeface="Calibri"/>
                <a:cs typeface="Calibri"/>
                <a:sym typeface="Calibri"/>
              </a:rPr>
              <a:t>competencias</a:t>
            </a:r>
            <a:r>
              <a:rPr lang="en-GB" dirty="0">
                <a:latin typeface="Calibri"/>
                <a:ea typeface="Calibri"/>
                <a:cs typeface="Calibri"/>
                <a:sym typeface="Calibri"/>
              </a:rPr>
              <a:t> </a:t>
            </a:r>
            <a:r>
              <a:rPr lang="en-GB" dirty="0" err="1">
                <a:latin typeface="Calibri"/>
                <a:ea typeface="Calibri"/>
                <a:cs typeface="Calibri"/>
                <a:sym typeface="Calibri"/>
              </a:rPr>
              <a:t>transversales</a:t>
            </a:r>
            <a:r>
              <a:rPr lang="en-GB" dirty="0">
                <a:latin typeface="Calibri"/>
                <a:ea typeface="Calibri"/>
                <a:cs typeface="Calibri"/>
                <a:sym typeface="Calibri"/>
              </a:rPr>
              <a:t> </a:t>
            </a:r>
            <a:r>
              <a:rPr lang="en-GB" b="1" dirty="0">
                <a:latin typeface="Calibri"/>
                <a:ea typeface="Calibri"/>
                <a:cs typeface="Calibri"/>
                <a:sym typeface="Calibri"/>
              </a:rPr>
              <a:t>indispensables </a:t>
            </a:r>
            <a:r>
              <a:rPr lang="en-GB" dirty="0">
                <a:latin typeface="Calibri"/>
                <a:ea typeface="Calibri"/>
                <a:cs typeface="Calibri"/>
                <a:sym typeface="Calibri"/>
              </a:rPr>
              <a:t>para </a:t>
            </a:r>
            <a:r>
              <a:rPr lang="en-GB" dirty="0" err="1">
                <a:latin typeface="Calibri"/>
                <a:ea typeface="Calibri"/>
                <a:cs typeface="Calibri"/>
                <a:sym typeface="Calibri"/>
              </a:rPr>
              <a:t>navegar</a:t>
            </a:r>
            <a:r>
              <a:rPr lang="en-GB" dirty="0">
                <a:latin typeface="Calibri"/>
                <a:ea typeface="Calibri"/>
                <a:cs typeface="Calibri"/>
                <a:sym typeface="Calibri"/>
              </a:rPr>
              <a:t> </a:t>
            </a:r>
            <a:r>
              <a:rPr lang="en-GB" dirty="0" err="1">
                <a:latin typeface="Calibri"/>
                <a:ea typeface="Calibri"/>
                <a:cs typeface="Calibri"/>
                <a:sym typeface="Calibri"/>
              </a:rPr>
              <a:t>por</a:t>
            </a:r>
            <a:r>
              <a:rPr lang="en-GB" dirty="0">
                <a:latin typeface="Calibri"/>
                <a:ea typeface="Calibri"/>
                <a:cs typeface="Calibri"/>
                <a:sym typeface="Calibri"/>
              </a:rPr>
              <a:t> las </a:t>
            </a:r>
            <a:r>
              <a:rPr lang="en-GB" dirty="0" err="1">
                <a:latin typeface="Calibri"/>
                <a:ea typeface="Calibri"/>
                <a:cs typeface="Calibri"/>
                <a:sym typeface="Calibri"/>
              </a:rPr>
              <a:t>complejidades</a:t>
            </a:r>
            <a:r>
              <a:rPr lang="en-GB" dirty="0">
                <a:latin typeface="Calibri"/>
                <a:ea typeface="Calibri"/>
                <a:cs typeface="Calibri"/>
                <a:sym typeface="Calibri"/>
              </a:rPr>
              <a:t> del </a:t>
            </a:r>
            <a:r>
              <a:rPr lang="en-GB" dirty="0" err="1">
                <a:latin typeface="Calibri"/>
                <a:ea typeface="Calibri"/>
                <a:cs typeface="Calibri"/>
                <a:sym typeface="Calibri"/>
              </a:rPr>
              <a:t>mundo</a:t>
            </a:r>
            <a:r>
              <a:rPr lang="en-GB" dirty="0">
                <a:latin typeface="Calibri"/>
                <a:ea typeface="Calibri"/>
                <a:cs typeface="Calibri"/>
                <a:sym typeface="Calibri"/>
              </a:rPr>
              <a:t> </a:t>
            </a:r>
            <a:r>
              <a:rPr lang="en-GB" dirty="0" err="1">
                <a:latin typeface="Calibri"/>
                <a:ea typeface="Calibri"/>
                <a:cs typeface="Calibri"/>
                <a:sym typeface="Calibri"/>
              </a:rPr>
              <a:t>moderno</a:t>
            </a:r>
            <a:r>
              <a:rPr lang="en-GB" dirty="0">
                <a:latin typeface="Calibri"/>
                <a:ea typeface="Calibri"/>
                <a:cs typeface="Calibri"/>
                <a:sym typeface="Calibri"/>
              </a:rPr>
              <a:t>, </a:t>
            </a:r>
            <a:r>
              <a:rPr lang="en-GB" dirty="0" err="1">
                <a:latin typeface="Calibri"/>
                <a:ea typeface="Calibri"/>
                <a:cs typeface="Calibri"/>
                <a:sym typeface="Calibri"/>
              </a:rPr>
              <a:t>especialmente</a:t>
            </a:r>
            <a:r>
              <a:rPr lang="en-GB" dirty="0">
                <a:latin typeface="Calibri"/>
                <a:ea typeface="Calibri"/>
                <a:cs typeface="Calibri"/>
                <a:sym typeface="Calibri"/>
              </a:rPr>
              <a:t> </a:t>
            </a:r>
            <a:r>
              <a:rPr lang="en-GB" dirty="0" err="1">
                <a:latin typeface="Calibri"/>
                <a:ea typeface="Calibri"/>
                <a:cs typeface="Calibri"/>
                <a:sym typeface="Calibri"/>
              </a:rPr>
              <a:t>en</a:t>
            </a:r>
            <a:r>
              <a:rPr lang="en-GB" dirty="0">
                <a:latin typeface="Calibri"/>
                <a:ea typeface="Calibri"/>
                <a:cs typeface="Calibri"/>
                <a:sym typeface="Calibri"/>
              </a:rPr>
              <a:t> las </a:t>
            </a:r>
            <a:r>
              <a:rPr lang="en-GB" dirty="0" err="1">
                <a:latin typeface="Calibri"/>
                <a:ea typeface="Calibri"/>
                <a:cs typeface="Calibri"/>
                <a:sym typeface="Calibri"/>
              </a:rPr>
              <a:t>artes</a:t>
            </a:r>
            <a:r>
              <a:rPr lang="en-GB" dirty="0">
                <a:latin typeface="Calibri"/>
                <a:ea typeface="Calibri"/>
                <a:cs typeface="Calibri"/>
                <a:sym typeface="Calibri"/>
              </a:rPr>
              <a:t> </a:t>
            </a:r>
            <a:r>
              <a:rPr lang="en-GB" dirty="0" err="1">
                <a:latin typeface="Calibri"/>
                <a:ea typeface="Calibri"/>
                <a:cs typeface="Calibri"/>
                <a:sym typeface="Calibri"/>
              </a:rPr>
              <a:t>escénicas</a:t>
            </a:r>
            <a:r>
              <a:rPr lang="en-GB" dirty="0">
                <a:latin typeface="Calibri"/>
                <a:ea typeface="Calibri"/>
                <a:cs typeface="Calibri"/>
                <a:sym typeface="Calibri"/>
              </a:rPr>
              <a:t>.</a:t>
            </a:r>
            <a:endParaRPr dirty="0">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dirty="0">
                <a:latin typeface="Calibri"/>
                <a:ea typeface="Calibri"/>
                <a:cs typeface="Calibri"/>
                <a:sym typeface="Calibri"/>
              </a:rPr>
              <a:t> </a:t>
            </a:r>
            <a:r>
              <a:rPr lang="en-GB" b="1" dirty="0">
                <a:latin typeface="Calibri"/>
                <a:ea typeface="Calibri"/>
                <a:cs typeface="Calibri"/>
                <a:sym typeface="Calibri"/>
              </a:rPr>
              <a:t>Se centra </a:t>
            </a:r>
            <a:r>
              <a:rPr lang="en-GB" b="1" dirty="0" err="1">
                <a:latin typeface="Calibri"/>
                <a:ea typeface="Calibri"/>
                <a:cs typeface="Calibri"/>
                <a:sym typeface="Calibri"/>
              </a:rPr>
              <a:t>en</a:t>
            </a:r>
            <a:r>
              <a:rPr lang="en-GB" b="1" dirty="0">
                <a:latin typeface="Calibri"/>
                <a:ea typeface="Calibri"/>
                <a:cs typeface="Calibri"/>
                <a:sym typeface="Calibri"/>
              </a:rPr>
              <a:t> </a:t>
            </a:r>
            <a:r>
              <a:rPr lang="en-GB" b="1" dirty="0" err="1">
                <a:latin typeface="Calibri"/>
                <a:ea typeface="Calibri"/>
                <a:cs typeface="Calibri"/>
                <a:sym typeface="Calibri"/>
              </a:rPr>
              <a:t>comprender</a:t>
            </a:r>
            <a:r>
              <a:rPr lang="en-GB" b="1" dirty="0">
                <a:latin typeface="Calibri"/>
                <a:ea typeface="Calibri"/>
                <a:cs typeface="Calibri"/>
                <a:sym typeface="Calibri"/>
              </a:rPr>
              <a:t> la </a:t>
            </a:r>
            <a:r>
              <a:rPr lang="en-GB" b="1" dirty="0" err="1">
                <a:latin typeface="Calibri"/>
                <a:ea typeface="Calibri"/>
                <a:cs typeface="Calibri"/>
                <a:sym typeface="Calibri"/>
              </a:rPr>
              <a:t>transferibilidad</a:t>
            </a:r>
            <a:r>
              <a:rPr lang="en-GB" b="1" dirty="0">
                <a:latin typeface="Calibri"/>
                <a:ea typeface="Calibri"/>
                <a:cs typeface="Calibri"/>
                <a:sym typeface="Calibri"/>
              </a:rPr>
              <a:t> de las </a:t>
            </a:r>
            <a:r>
              <a:rPr lang="en-GB" b="1" dirty="0" err="1">
                <a:latin typeface="Calibri"/>
                <a:ea typeface="Calibri"/>
                <a:cs typeface="Calibri"/>
                <a:sym typeface="Calibri"/>
              </a:rPr>
              <a:t>habilidades</a:t>
            </a:r>
            <a:r>
              <a:rPr lang="en-GB" b="1" dirty="0">
                <a:latin typeface="Calibri"/>
                <a:ea typeface="Calibri"/>
                <a:cs typeface="Calibri"/>
                <a:sym typeface="Calibri"/>
              </a:rPr>
              <a:t> </a:t>
            </a:r>
            <a:r>
              <a:rPr lang="en-GB" b="1" dirty="0" err="1">
                <a:latin typeface="Calibri"/>
                <a:ea typeface="Calibri"/>
                <a:cs typeface="Calibri"/>
                <a:sym typeface="Calibri"/>
              </a:rPr>
              <a:t>sociales</a:t>
            </a:r>
            <a:r>
              <a:rPr lang="en-GB" b="1" dirty="0">
                <a:latin typeface="Calibri"/>
                <a:ea typeface="Calibri"/>
                <a:cs typeface="Calibri"/>
                <a:sym typeface="Calibri"/>
              </a:rPr>
              <a:t>, </a:t>
            </a:r>
            <a:r>
              <a:rPr lang="en-GB" dirty="0" err="1">
                <a:latin typeface="Calibri"/>
                <a:ea typeface="Calibri"/>
                <a:cs typeface="Calibri"/>
                <a:sym typeface="Calibri"/>
              </a:rPr>
              <a:t>su</a:t>
            </a:r>
            <a:r>
              <a:rPr lang="en-GB" dirty="0">
                <a:latin typeface="Calibri"/>
                <a:ea typeface="Calibri"/>
                <a:cs typeface="Calibri"/>
                <a:sym typeface="Calibri"/>
              </a:rPr>
              <a:t> </a:t>
            </a:r>
            <a:r>
              <a:rPr lang="en-GB" dirty="0" err="1">
                <a:latin typeface="Calibri"/>
                <a:ea typeface="Calibri"/>
                <a:cs typeface="Calibri"/>
                <a:sym typeface="Calibri"/>
              </a:rPr>
              <a:t>papel</a:t>
            </a:r>
            <a:r>
              <a:rPr lang="en-GB" dirty="0">
                <a:latin typeface="Calibri"/>
                <a:ea typeface="Calibri"/>
                <a:cs typeface="Calibri"/>
                <a:sym typeface="Calibri"/>
              </a:rPr>
              <a:t> </a:t>
            </a:r>
            <a:r>
              <a:rPr lang="en-GB" dirty="0" err="1">
                <a:latin typeface="Calibri"/>
                <a:ea typeface="Calibri"/>
                <a:cs typeface="Calibri"/>
                <a:sym typeface="Calibri"/>
              </a:rPr>
              <a:t>en</a:t>
            </a:r>
            <a:r>
              <a:rPr lang="en-GB" dirty="0">
                <a:latin typeface="Calibri"/>
                <a:ea typeface="Calibri"/>
                <a:cs typeface="Calibri"/>
                <a:sym typeface="Calibri"/>
              </a:rPr>
              <a:t> </a:t>
            </a:r>
            <a:r>
              <a:rPr lang="en-GB" dirty="0" err="1">
                <a:latin typeface="Calibri"/>
                <a:ea typeface="Calibri"/>
                <a:cs typeface="Calibri"/>
                <a:sym typeface="Calibri"/>
              </a:rPr>
              <a:t>áreas</a:t>
            </a:r>
            <a:r>
              <a:rPr lang="en-GB" dirty="0">
                <a:latin typeface="Calibri"/>
                <a:ea typeface="Calibri"/>
                <a:cs typeface="Calibri"/>
                <a:sym typeface="Calibri"/>
              </a:rPr>
              <a:t> </a:t>
            </a:r>
            <a:r>
              <a:rPr lang="en-GB" dirty="0" err="1">
                <a:latin typeface="Calibri"/>
                <a:ea typeface="Calibri"/>
                <a:cs typeface="Calibri"/>
                <a:sym typeface="Calibri"/>
              </a:rPr>
              <a:t>críticas</a:t>
            </a:r>
            <a:r>
              <a:rPr lang="en-GB" dirty="0">
                <a:latin typeface="Calibri"/>
                <a:ea typeface="Calibri"/>
                <a:cs typeface="Calibri"/>
                <a:sym typeface="Calibri"/>
              </a:rPr>
              <a:t> y </a:t>
            </a:r>
            <a:r>
              <a:rPr lang="en-GB" dirty="0" err="1">
                <a:latin typeface="Calibri"/>
                <a:ea typeface="Calibri"/>
                <a:cs typeface="Calibri"/>
                <a:sym typeface="Calibri"/>
              </a:rPr>
              <a:t>por</a:t>
            </a:r>
            <a:r>
              <a:rPr lang="en-GB" dirty="0">
                <a:latin typeface="Calibri"/>
                <a:ea typeface="Calibri"/>
                <a:cs typeface="Calibri"/>
                <a:sym typeface="Calibri"/>
              </a:rPr>
              <a:t> </a:t>
            </a:r>
            <a:r>
              <a:rPr lang="en-GB" dirty="0" err="1">
                <a:latin typeface="Calibri"/>
                <a:ea typeface="Calibri"/>
                <a:cs typeface="Calibri"/>
                <a:sym typeface="Calibri"/>
              </a:rPr>
              <a:t>qué</a:t>
            </a:r>
            <a:r>
              <a:rPr lang="en-GB" dirty="0">
                <a:latin typeface="Calibri"/>
                <a:ea typeface="Calibri"/>
                <a:cs typeface="Calibri"/>
                <a:sym typeface="Calibri"/>
              </a:rPr>
              <a:t> </a:t>
            </a:r>
            <a:r>
              <a:rPr lang="en-GB" dirty="0" err="1">
                <a:latin typeface="Calibri"/>
                <a:ea typeface="Calibri"/>
                <a:cs typeface="Calibri"/>
                <a:sym typeface="Calibri"/>
              </a:rPr>
              <a:t>su</a:t>
            </a:r>
            <a:r>
              <a:rPr lang="en-GB" dirty="0">
                <a:latin typeface="Calibri"/>
                <a:ea typeface="Calibri"/>
                <a:cs typeface="Calibri"/>
                <a:sym typeface="Calibri"/>
              </a:rPr>
              <a:t> </a:t>
            </a:r>
            <a:r>
              <a:rPr lang="en-GB" dirty="0" err="1">
                <a:latin typeface="Calibri"/>
                <a:ea typeface="Calibri"/>
                <a:cs typeface="Calibri"/>
                <a:sym typeface="Calibri"/>
              </a:rPr>
              <a:t>desarrollo</a:t>
            </a:r>
            <a:r>
              <a:rPr lang="en-GB" dirty="0">
                <a:latin typeface="Calibri"/>
                <a:ea typeface="Calibri"/>
                <a:cs typeface="Calibri"/>
                <a:sym typeface="Calibri"/>
              </a:rPr>
              <a:t> es </a:t>
            </a:r>
            <a:r>
              <a:rPr lang="en-GB" dirty="0" err="1">
                <a:latin typeface="Calibri"/>
                <a:ea typeface="Calibri"/>
                <a:cs typeface="Calibri"/>
                <a:sym typeface="Calibri"/>
              </a:rPr>
              <a:t>una</a:t>
            </a:r>
            <a:r>
              <a:rPr lang="en-GB" dirty="0">
                <a:latin typeface="Calibri"/>
                <a:ea typeface="Calibri"/>
                <a:cs typeface="Calibri"/>
                <a:sym typeface="Calibri"/>
              </a:rPr>
              <a:t> </a:t>
            </a:r>
            <a:r>
              <a:rPr lang="en-GB" dirty="0" err="1">
                <a:latin typeface="Calibri"/>
                <a:ea typeface="Calibri"/>
                <a:cs typeface="Calibri"/>
                <a:sym typeface="Calibri"/>
              </a:rPr>
              <a:t>necesidad</a:t>
            </a:r>
            <a:r>
              <a:rPr lang="en-GB" dirty="0">
                <a:latin typeface="Calibri"/>
                <a:ea typeface="Calibri"/>
                <a:cs typeface="Calibri"/>
                <a:sym typeface="Calibri"/>
              </a:rPr>
              <a:t> </a:t>
            </a:r>
            <a:r>
              <a:rPr lang="en-GB" dirty="0" err="1">
                <a:latin typeface="Calibri"/>
                <a:ea typeface="Calibri"/>
                <a:cs typeface="Calibri"/>
                <a:sym typeface="Calibri"/>
              </a:rPr>
              <a:t>estratégica</a:t>
            </a:r>
            <a:r>
              <a:rPr lang="en-GB" dirty="0">
                <a:latin typeface="Calibri"/>
                <a:ea typeface="Calibri"/>
                <a:cs typeface="Calibri"/>
                <a:sym typeface="Calibri"/>
              </a:rPr>
              <a:t>.</a:t>
            </a:r>
            <a:endParaRPr dirty="0">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endParaRPr>
              <a:latin typeface="Calibri"/>
              <a:ea typeface="Calibri"/>
              <a:cs typeface="Calibri"/>
              <a:sym typeface="Calibri"/>
            </a:endParaRPr>
          </a:p>
          <a:p>
            <a:pPr marL="0" lvl="0" indent="0" algn="l" rtl="0">
              <a:lnSpc>
                <a:spcPct val="115000"/>
              </a:lnSpc>
              <a:spcBef>
                <a:spcPts val="600"/>
              </a:spcBef>
              <a:spcAft>
                <a:spcPts val="0"/>
              </a:spcAft>
              <a:buClr>
                <a:schemeClr val="dk1"/>
              </a:buClr>
              <a:buSzPts val="1100"/>
              <a:buFont typeface="Arial"/>
              <a:buNone/>
            </a:pPr>
            <a:r>
              <a:rPr lang="en-GB" dirty="0">
                <a:latin typeface="Calibri"/>
                <a:ea typeface="Calibri"/>
                <a:cs typeface="Calibri"/>
                <a:sym typeface="Calibri"/>
              </a:rPr>
              <a:t>La </a:t>
            </a:r>
            <a:r>
              <a:rPr lang="en-GB" dirty="0" err="1">
                <a:latin typeface="Calibri"/>
                <a:ea typeface="Calibri"/>
                <a:cs typeface="Calibri"/>
                <a:sym typeface="Calibri"/>
              </a:rPr>
              <a:t>transferibilidad</a:t>
            </a:r>
            <a:r>
              <a:rPr lang="en-GB" dirty="0">
                <a:latin typeface="Calibri"/>
                <a:ea typeface="Calibri"/>
                <a:cs typeface="Calibri"/>
                <a:sym typeface="Calibri"/>
              </a:rPr>
              <a:t> y </a:t>
            </a:r>
            <a:r>
              <a:rPr lang="en-GB" dirty="0" err="1">
                <a:latin typeface="Calibri"/>
                <a:ea typeface="Calibri"/>
                <a:cs typeface="Calibri"/>
                <a:sym typeface="Calibri"/>
              </a:rPr>
              <a:t>el</a:t>
            </a:r>
            <a:r>
              <a:rPr lang="en-GB" dirty="0">
                <a:latin typeface="Calibri"/>
                <a:ea typeface="Calibri"/>
                <a:cs typeface="Calibri"/>
                <a:sym typeface="Calibri"/>
              </a:rPr>
              <a:t> </a:t>
            </a:r>
            <a:r>
              <a:rPr lang="en-GB" dirty="0" err="1">
                <a:latin typeface="Calibri"/>
                <a:ea typeface="Calibri"/>
                <a:cs typeface="Calibri"/>
                <a:sym typeface="Calibri"/>
              </a:rPr>
              <a:t>valor</a:t>
            </a:r>
            <a:r>
              <a:rPr lang="en-GB" dirty="0">
                <a:latin typeface="Calibri"/>
                <a:ea typeface="Calibri"/>
                <a:cs typeface="Calibri"/>
                <a:sym typeface="Calibri"/>
              </a:rPr>
              <a:t> perdurable de las </a:t>
            </a:r>
            <a:r>
              <a:rPr lang="en-GB" dirty="0" err="1">
                <a:latin typeface="Calibri"/>
                <a:ea typeface="Calibri"/>
                <a:cs typeface="Calibri"/>
                <a:sym typeface="Calibri"/>
              </a:rPr>
              <a:t>habilidades</a:t>
            </a:r>
            <a:r>
              <a:rPr lang="en-GB" dirty="0">
                <a:latin typeface="Calibri"/>
                <a:ea typeface="Calibri"/>
                <a:cs typeface="Calibri"/>
                <a:sym typeface="Calibri"/>
              </a:rPr>
              <a:t> </a:t>
            </a:r>
            <a:r>
              <a:rPr lang="en-GB" dirty="0" err="1">
                <a:latin typeface="Calibri"/>
                <a:ea typeface="Calibri"/>
                <a:cs typeface="Calibri"/>
                <a:sym typeface="Calibri"/>
              </a:rPr>
              <a:t>sociales</a:t>
            </a:r>
            <a:endParaRPr dirty="0" err="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dirty="0">
                <a:latin typeface="Calibri"/>
                <a:ea typeface="Calibri"/>
                <a:cs typeface="Calibri"/>
                <a:sym typeface="Calibri"/>
              </a:rPr>
              <a:t>Las </a:t>
            </a:r>
            <a:r>
              <a:rPr lang="en-GB" dirty="0" err="1">
                <a:latin typeface="Calibri"/>
                <a:ea typeface="Calibri"/>
                <a:cs typeface="Calibri"/>
                <a:sym typeface="Calibri"/>
              </a:rPr>
              <a:t>habilidades</a:t>
            </a:r>
            <a:r>
              <a:rPr lang="en-GB" dirty="0">
                <a:latin typeface="Calibri"/>
                <a:ea typeface="Calibri"/>
                <a:cs typeface="Calibri"/>
                <a:sym typeface="Calibri"/>
              </a:rPr>
              <a:t> </a:t>
            </a:r>
            <a:r>
              <a:rPr lang="en-GB" dirty="0" err="1">
                <a:latin typeface="Calibri"/>
                <a:ea typeface="Calibri"/>
                <a:cs typeface="Calibri"/>
                <a:sym typeface="Calibri"/>
              </a:rPr>
              <a:t>sociales</a:t>
            </a:r>
            <a:r>
              <a:rPr lang="en-GB" dirty="0">
                <a:latin typeface="Calibri"/>
                <a:ea typeface="Calibri"/>
                <a:cs typeface="Calibri"/>
                <a:sym typeface="Calibri"/>
              </a:rPr>
              <a:t> (</a:t>
            </a:r>
            <a:r>
              <a:rPr lang="en-GB" dirty="0" err="1">
                <a:latin typeface="Calibri"/>
                <a:ea typeface="Calibri"/>
                <a:cs typeface="Calibri"/>
                <a:sym typeface="Calibri"/>
              </a:rPr>
              <a:t>por</a:t>
            </a:r>
            <a:r>
              <a:rPr lang="en-GB" dirty="0">
                <a:latin typeface="Calibri"/>
                <a:ea typeface="Calibri"/>
                <a:cs typeface="Calibri"/>
                <a:sym typeface="Calibri"/>
              </a:rPr>
              <a:t> </a:t>
            </a:r>
            <a:r>
              <a:rPr lang="en-GB" dirty="0" err="1">
                <a:latin typeface="Calibri"/>
                <a:ea typeface="Calibri"/>
                <a:cs typeface="Calibri"/>
                <a:sym typeface="Calibri"/>
              </a:rPr>
              <a:t>ejemplo</a:t>
            </a:r>
            <a:r>
              <a:rPr lang="en-GB" dirty="0">
                <a:latin typeface="Calibri"/>
                <a:ea typeface="Calibri"/>
                <a:cs typeface="Calibri"/>
                <a:sym typeface="Calibri"/>
              </a:rPr>
              <a:t>, la </a:t>
            </a:r>
            <a:r>
              <a:rPr lang="en-GB" dirty="0" err="1">
                <a:latin typeface="Calibri"/>
                <a:ea typeface="Calibri"/>
                <a:cs typeface="Calibri"/>
                <a:sym typeface="Calibri"/>
              </a:rPr>
              <a:t>adaptabilidad</a:t>
            </a:r>
            <a:r>
              <a:rPr lang="en-GB" dirty="0">
                <a:latin typeface="Calibri"/>
                <a:ea typeface="Calibri"/>
                <a:cs typeface="Calibri"/>
                <a:sym typeface="Calibri"/>
              </a:rPr>
              <a:t>, la </a:t>
            </a:r>
            <a:r>
              <a:rPr lang="en-GB" dirty="0" err="1">
                <a:latin typeface="Calibri"/>
                <a:ea typeface="Calibri"/>
                <a:cs typeface="Calibri"/>
                <a:sym typeface="Calibri"/>
              </a:rPr>
              <a:t>empatía</a:t>
            </a:r>
            <a:r>
              <a:rPr lang="en-GB" dirty="0">
                <a:latin typeface="Calibri"/>
                <a:ea typeface="Calibri"/>
                <a:cs typeface="Calibri"/>
                <a:sym typeface="Calibri"/>
              </a:rPr>
              <a:t> o la </a:t>
            </a:r>
            <a:r>
              <a:rPr lang="en-GB" dirty="0" err="1">
                <a:latin typeface="Calibri"/>
                <a:ea typeface="Calibri"/>
                <a:cs typeface="Calibri"/>
                <a:sym typeface="Calibri"/>
              </a:rPr>
              <a:t>comunicación</a:t>
            </a:r>
            <a:r>
              <a:rPr lang="en-GB" dirty="0">
                <a:latin typeface="Calibri"/>
                <a:ea typeface="Calibri"/>
                <a:cs typeface="Calibri"/>
                <a:sym typeface="Calibri"/>
              </a:rPr>
              <a:t>) son </a:t>
            </a:r>
            <a:r>
              <a:rPr lang="en-GB" dirty="0" err="1">
                <a:latin typeface="Calibri"/>
                <a:ea typeface="Calibri"/>
                <a:cs typeface="Calibri"/>
                <a:sym typeface="Calibri"/>
              </a:rPr>
              <a:t>altamente</a:t>
            </a:r>
            <a:r>
              <a:rPr lang="en-GB" dirty="0">
                <a:latin typeface="Calibri"/>
                <a:ea typeface="Calibri"/>
                <a:cs typeface="Calibri"/>
                <a:sym typeface="Calibri"/>
              </a:rPr>
              <a:t> </a:t>
            </a:r>
            <a:r>
              <a:rPr lang="en-GB" dirty="0" err="1">
                <a:latin typeface="Calibri"/>
                <a:ea typeface="Calibri"/>
                <a:cs typeface="Calibri"/>
                <a:sym typeface="Calibri"/>
              </a:rPr>
              <a:t>transferibles</a:t>
            </a:r>
            <a:r>
              <a:rPr lang="en-GB" dirty="0">
                <a:latin typeface="Calibri"/>
                <a:ea typeface="Calibri"/>
                <a:cs typeface="Calibri"/>
                <a:sym typeface="Calibri"/>
              </a:rPr>
              <a:t> entre </a:t>
            </a:r>
            <a:r>
              <a:rPr lang="en-GB" dirty="0" err="1">
                <a:latin typeface="Calibri"/>
                <a:ea typeface="Calibri"/>
                <a:cs typeface="Calibri"/>
                <a:sym typeface="Calibri"/>
              </a:rPr>
              <a:t>disciplinas</a:t>
            </a:r>
            <a:r>
              <a:rPr lang="en-GB" dirty="0">
                <a:latin typeface="Calibri"/>
                <a:ea typeface="Calibri"/>
                <a:cs typeface="Calibri"/>
                <a:sym typeface="Calibri"/>
              </a:rPr>
              <a:t>, </a:t>
            </a:r>
            <a:r>
              <a:rPr lang="en-GB" dirty="0" err="1">
                <a:latin typeface="Calibri"/>
                <a:ea typeface="Calibri"/>
                <a:cs typeface="Calibri"/>
                <a:sym typeface="Calibri"/>
              </a:rPr>
              <a:t>sectores</a:t>
            </a:r>
            <a:r>
              <a:rPr lang="en-GB" dirty="0">
                <a:latin typeface="Calibri"/>
                <a:ea typeface="Calibri"/>
                <a:cs typeface="Calibri"/>
                <a:sym typeface="Calibri"/>
              </a:rPr>
              <a:t> y </a:t>
            </a:r>
            <a:r>
              <a:rPr lang="en-GB" dirty="0" err="1">
                <a:latin typeface="Calibri"/>
                <a:ea typeface="Calibri"/>
                <a:cs typeface="Calibri"/>
                <a:sym typeface="Calibri"/>
              </a:rPr>
              <a:t>puestos</a:t>
            </a:r>
            <a:r>
              <a:rPr lang="en-GB" dirty="0">
                <a:latin typeface="Calibri"/>
                <a:ea typeface="Calibri"/>
                <a:cs typeface="Calibri"/>
                <a:sym typeface="Calibri"/>
              </a:rPr>
              <a:t> de </a:t>
            </a:r>
            <a:r>
              <a:rPr lang="en-GB" dirty="0" err="1">
                <a:latin typeface="Calibri"/>
                <a:ea typeface="Calibri"/>
                <a:cs typeface="Calibri"/>
                <a:sym typeface="Calibri"/>
              </a:rPr>
              <a:t>trabajo</a:t>
            </a:r>
            <a:r>
              <a:rPr lang="en-GB" dirty="0">
                <a:latin typeface="Calibri"/>
                <a:ea typeface="Calibri"/>
                <a:cs typeface="Calibri"/>
                <a:sym typeface="Calibri"/>
              </a:rPr>
              <a:t>, a </a:t>
            </a:r>
            <a:r>
              <a:rPr lang="en-GB" dirty="0" err="1">
                <a:latin typeface="Calibri"/>
                <a:ea typeface="Calibri"/>
                <a:cs typeface="Calibri"/>
                <a:sym typeface="Calibri"/>
              </a:rPr>
              <a:t>diferencia</a:t>
            </a:r>
            <a:r>
              <a:rPr lang="en-GB" dirty="0">
                <a:latin typeface="Calibri"/>
                <a:ea typeface="Calibri"/>
                <a:cs typeface="Calibri"/>
                <a:sym typeface="Calibri"/>
              </a:rPr>
              <a:t> de las </a:t>
            </a:r>
            <a:r>
              <a:rPr lang="en-GB" dirty="0" err="1">
                <a:latin typeface="Calibri"/>
                <a:ea typeface="Calibri"/>
                <a:cs typeface="Calibri"/>
                <a:sym typeface="Calibri"/>
              </a:rPr>
              <a:t>habilidades</a:t>
            </a:r>
            <a:r>
              <a:rPr lang="en-GB" dirty="0">
                <a:latin typeface="Calibri"/>
                <a:ea typeface="Calibri"/>
                <a:cs typeface="Calibri"/>
                <a:sym typeface="Calibri"/>
              </a:rPr>
              <a:t> </a:t>
            </a:r>
            <a:r>
              <a:rPr lang="en-GB" dirty="0" err="1">
                <a:latin typeface="Calibri"/>
                <a:ea typeface="Calibri"/>
                <a:cs typeface="Calibri"/>
                <a:sym typeface="Calibri"/>
              </a:rPr>
              <a:t>técnicas</a:t>
            </a:r>
            <a:r>
              <a:rPr lang="en-GB" dirty="0">
                <a:latin typeface="Calibri"/>
                <a:ea typeface="Calibri"/>
                <a:cs typeface="Calibri"/>
                <a:sym typeface="Calibri"/>
              </a:rPr>
              <a:t> </a:t>
            </a:r>
            <a:r>
              <a:rPr lang="en-GB" dirty="0" err="1">
                <a:latin typeface="Calibri"/>
                <a:ea typeface="Calibri"/>
                <a:cs typeface="Calibri"/>
                <a:sym typeface="Calibri"/>
              </a:rPr>
              <a:t>específicas</a:t>
            </a:r>
            <a:r>
              <a:rPr lang="en-GB" dirty="0">
                <a:latin typeface="Calibri"/>
                <a:ea typeface="Calibri"/>
                <a:cs typeface="Calibri"/>
                <a:sym typeface="Calibri"/>
              </a:rPr>
              <a:t> para </a:t>
            </a:r>
            <a:r>
              <a:rPr lang="en-GB" dirty="0" err="1">
                <a:latin typeface="Calibri"/>
                <a:ea typeface="Calibri"/>
                <a:cs typeface="Calibri"/>
                <a:sym typeface="Calibri"/>
              </a:rPr>
              <a:t>cada</a:t>
            </a:r>
            <a:r>
              <a:rPr lang="en-GB" dirty="0">
                <a:latin typeface="Calibri"/>
                <a:ea typeface="Calibri"/>
                <a:cs typeface="Calibri"/>
                <a:sym typeface="Calibri"/>
              </a:rPr>
              <a:t> </a:t>
            </a:r>
            <a:r>
              <a:rPr lang="en-GB" dirty="0" err="1">
                <a:latin typeface="Calibri"/>
                <a:ea typeface="Calibri"/>
                <a:cs typeface="Calibri"/>
                <a:sym typeface="Calibri"/>
              </a:rPr>
              <a:t>tarea</a:t>
            </a:r>
            <a:r>
              <a:rPr lang="en-GB" dirty="0">
                <a:latin typeface="Calibri"/>
                <a:ea typeface="Calibri"/>
                <a:cs typeface="Calibri"/>
                <a:sym typeface="Calibri"/>
              </a:rPr>
              <a:t>.</a:t>
            </a:r>
            <a:endParaRPr dirty="0">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b="1" dirty="0" err="1">
                <a:latin typeface="Calibri"/>
                <a:ea typeface="Calibri"/>
                <a:cs typeface="Calibri"/>
                <a:sym typeface="Calibri"/>
              </a:rPr>
              <a:t>Definición</a:t>
            </a:r>
            <a:r>
              <a:rPr lang="en-GB" b="1" dirty="0">
                <a:latin typeface="Calibri"/>
                <a:ea typeface="Calibri"/>
                <a:cs typeface="Calibri"/>
                <a:sym typeface="Calibri"/>
              </a:rPr>
              <a:t> de la OCDE: </a:t>
            </a:r>
            <a:r>
              <a:rPr lang="en-GB" dirty="0" err="1">
                <a:latin typeface="Calibri"/>
                <a:ea typeface="Calibri"/>
                <a:cs typeface="Calibri"/>
                <a:sym typeface="Calibri"/>
              </a:rPr>
              <a:t>Capacidades</a:t>
            </a:r>
            <a:r>
              <a:rPr lang="en-GB" dirty="0">
                <a:latin typeface="Calibri"/>
                <a:ea typeface="Calibri"/>
                <a:cs typeface="Calibri"/>
                <a:sym typeface="Calibri"/>
              </a:rPr>
              <a:t> para </a:t>
            </a:r>
            <a:r>
              <a:rPr lang="en-GB" dirty="0" err="1">
                <a:latin typeface="Calibri"/>
                <a:ea typeface="Calibri"/>
                <a:cs typeface="Calibri"/>
                <a:sym typeface="Calibri"/>
              </a:rPr>
              <a:t>utilizar</a:t>
            </a:r>
            <a:r>
              <a:rPr lang="en-GB" dirty="0">
                <a:latin typeface="Calibri"/>
                <a:ea typeface="Calibri"/>
                <a:cs typeface="Calibri"/>
                <a:sym typeface="Calibri"/>
              </a:rPr>
              <a:t> de forma </a:t>
            </a:r>
            <a:r>
              <a:rPr lang="en-GB" dirty="0" err="1">
                <a:latin typeface="Calibri"/>
                <a:ea typeface="Calibri"/>
                <a:cs typeface="Calibri"/>
                <a:sym typeface="Calibri"/>
              </a:rPr>
              <a:t>responsable</a:t>
            </a:r>
            <a:r>
              <a:rPr lang="en-GB" dirty="0">
                <a:latin typeface="Calibri"/>
                <a:ea typeface="Calibri"/>
                <a:cs typeface="Calibri"/>
                <a:sym typeface="Calibri"/>
              </a:rPr>
              <a:t> </a:t>
            </a:r>
            <a:r>
              <a:rPr lang="en-GB" dirty="0" err="1">
                <a:latin typeface="Calibri"/>
                <a:ea typeface="Calibri"/>
                <a:cs typeface="Calibri"/>
                <a:sym typeface="Calibri"/>
              </a:rPr>
              <a:t>los</a:t>
            </a:r>
            <a:r>
              <a:rPr lang="en-GB" dirty="0">
                <a:latin typeface="Calibri"/>
                <a:ea typeface="Calibri"/>
                <a:cs typeface="Calibri"/>
                <a:sym typeface="Calibri"/>
              </a:rPr>
              <a:t> </a:t>
            </a:r>
            <a:r>
              <a:rPr lang="en-GB" dirty="0" err="1">
                <a:latin typeface="Calibri"/>
                <a:ea typeface="Calibri"/>
                <a:cs typeface="Calibri"/>
                <a:sym typeface="Calibri"/>
              </a:rPr>
              <a:t>conocimientos</a:t>
            </a:r>
            <a:r>
              <a:rPr lang="en-GB" dirty="0">
                <a:latin typeface="Calibri"/>
                <a:ea typeface="Calibri"/>
                <a:cs typeface="Calibri"/>
                <a:sym typeface="Calibri"/>
              </a:rPr>
              <a:t>, las </a:t>
            </a:r>
            <a:r>
              <a:rPr lang="en-GB" dirty="0" err="1">
                <a:latin typeface="Calibri"/>
                <a:ea typeface="Calibri"/>
                <a:cs typeface="Calibri"/>
                <a:sym typeface="Calibri"/>
              </a:rPr>
              <a:t>actitudes</a:t>
            </a:r>
            <a:r>
              <a:rPr lang="en-GB" dirty="0">
                <a:latin typeface="Calibri"/>
                <a:ea typeface="Calibri"/>
                <a:cs typeface="Calibri"/>
                <a:sym typeface="Calibri"/>
              </a:rPr>
              <a:t> y </a:t>
            </a:r>
            <a:r>
              <a:rPr lang="en-GB" dirty="0" err="1">
                <a:latin typeface="Calibri"/>
                <a:ea typeface="Calibri"/>
                <a:cs typeface="Calibri"/>
                <a:sym typeface="Calibri"/>
              </a:rPr>
              <a:t>los</a:t>
            </a:r>
            <a:r>
              <a:rPr lang="en-GB" dirty="0">
                <a:latin typeface="Calibri"/>
                <a:ea typeface="Calibri"/>
                <a:cs typeface="Calibri"/>
                <a:sym typeface="Calibri"/>
              </a:rPr>
              <a:t> </a:t>
            </a:r>
            <a:r>
              <a:rPr lang="en-GB" dirty="0" err="1">
                <a:latin typeface="Calibri"/>
                <a:ea typeface="Calibri"/>
                <a:cs typeface="Calibri"/>
                <a:sym typeface="Calibri"/>
              </a:rPr>
              <a:t>valores</a:t>
            </a:r>
            <a:r>
              <a:rPr lang="en-GB" dirty="0">
                <a:latin typeface="Calibri"/>
                <a:ea typeface="Calibri"/>
                <a:cs typeface="Calibri"/>
                <a:sym typeface="Calibri"/>
              </a:rPr>
              <a:t> para </a:t>
            </a:r>
            <a:r>
              <a:rPr lang="en-GB" dirty="0" err="1">
                <a:latin typeface="Calibri"/>
                <a:ea typeface="Calibri"/>
                <a:cs typeface="Calibri"/>
                <a:sym typeface="Calibri"/>
              </a:rPr>
              <a:t>alcanzar</a:t>
            </a:r>
            <a:r>
              <a:rPr lang="en-GB" dirty="0">
                <a:latin typeface="Calibri"/>
                <a:ea typeface="Calibri"/>
                <a:cs typeface="Calibri"/>
                <a:sym typeface="Calibri"/>
              </a:rPr>
              <a:t> </a:t>
            </a:r>
            <a:r>
              <a:rPr lang="en-GB" dirty="0" err="1">
                <a:latin typeface="Calibri"/>
                <a:ea typeface="Calibri"/>
                <a:cs typeface="Calibri"/>
                <a:sym typeface="Calibri"/>
              </a:rPr>
              <a:t>objetivos</a:t>
            </a:r>
            <a:r>
              <a:rPr lang="en-GB" dirty="0">
                <a:latin typeface="Calibri"/>
                <a:ea typeface="Calibri"/>
                <a:cs typeface="Calibri"/>
                <a:sym typeface="Calibri"/>
              </a:rPr>
              <a:t>, lo </a:t>
            </a:r>
            <a:r>
              <a:rPr lang="en-GB" dirty="0" err="1">
                <a:latin typeface="Calibri"/>
                <a:ea typeface="Calibri"/>
                <a:cs typeface="Calibri"/>
                <a:sym typeface="Calibri"/>
              </a:rPr>
              <a:t>que</a:t>
            </a:r>
            <a:r>
              <a:rPr lang="en-GB" dirty="0">
                <a:latin typeface="Calibri"/>
                <a:ea typeface="Calibri"/>
                <a:cs typeface="Calibri"/>
                <a:sym typeface="Calibri"/>
              </a:rPr>
              <a:t> </a:t>
            </a:r>
            <a:r>
              <a:rPr lang="en-GB" dirty="0" err="1">
                <a:latin typeface="Calibri"/>
                <a:ea typeface="Calibri"/>
                <a:cs typeface="Calibri"/>
                <a:sym typeface="Calibri"/>
              </a:rPr>
              <a:t>permite</a:t>
            </a:r>
            <a:r>
              <a:rPr lang="en-GB" dirty="0">
                <a:latin typeface="Calibri"/>
                <a:ea typeface="Calibri"/>
                <a:cs typeface="Calibri"/>
                <a:sym typeface="Calibri"/>
              </a:rPr>
              <a:t> a las personas </a:t>
            </a:r>
            <a:r>
              <a:rPr lang="en-GB" dirty="0" err="1">
                <a:latin typeface="Calibri"/>
                <a:ea typeface="Calibri"/>
                <a:cs typeface="Calibri"/>
                <a:sym typeface="Calibri"/>
              </a:rPr>
              <a:t>satisfacer</a:t>
            </a:r>
            <a:r>
              <a:rPr lang="en-GB" dirty="0">
                <a:latin typeface="Calibri"/>
                <a:ea typeface="Calibri"/>
                <a:cs typeface="Calibri"/>
                <a:sym typeface="Calibri"/>
              </a:rPr>
              <a:t> </a:t>
            </a:r>
            <a:r>
              <a:rPr lang="en-GB" dirty="0" err="1">
                <a:latin typeface="Calibri"/>
                <a:ea typeface="Calibri"/>
                <a:cs typeface="Calibri"/>
                <a:sym typeface="Calibri"/>
              </a:rPr>
              <a:t>demandas</a:t>
            </a:r>
            <a:r>
              <a:rPr lang="en-GB" dirty="0">
                <a:latin typeface="Calibri"/>
                <a:ea typeface="Calibri"/>
                <a:cs typeface="Calibri"/>
                <a:sym typeface="Calibri"/>
              </a:rPr>
              <a:t> </a:t>
            </a:r>
            <a:r>
              <a:rPr lang="en-GB" dirty="0" err="1">
                <a:latin typeface="Calibri"/>
                <a:ea typeface="Calibri"/>
                <a:cs typeface="Calibri"/>
                <a:sym typeface="Calibri"/>
              </a:rPr>
              <a:t>complejas</a:t>
            </a:r>
            <a:r>
              <a:rPr lang="en-GB" dirty="0">
                <a:latin typeface="Calibri"/>
                <a:ea typeface="Calibri"/>
                <a:cs typeface="Calibri"/>
                <a:sym typeface="Calibri"/>
              </a:rPr>
              <a:t> </a:t>
            </a:r>
            <a:r>
              <a:rPr lang="en-GB" dirty="0" err="1">
                <a:latin typeface="Calibri"/>
                <a:ea typeface="Calibri"/>
                <a:cs typeface="Calibri"/>
                <a:sym typeface="Calibri"/>
              </a:rPr>
              <a:t>en</a:t>
            </a:r>
            <a:r>
              <a:rPr lang="en-GB" dirty="0">
                <a:latin typeface="Calibri"/>
                <a:ea typeface="Calibri"/>
                <a:cs typeface="Calibri"/>
                <a:sym typeface="Calibri"/>
              </a:rPr>
              <a:t> </a:t>
            </a:r>
            <a:r>
              <a:rPr lang="en-GB" dirty="0" err="1">
                <a:latin typeface="Calibri"/>
                <a:ea typeface="Calibri"/>
                <a:cs typeface="Calibri"/>
                <a:sym typeface="Calibri"/>
              </a:rPr>
              <a:t>cualquier</a:t>
            </a:r>
            <a:r>
              <a:rPr lang="en-GB" dirty="0">
                <a:latin typeface="Calibri"/>
                <a:ea typeface="Calibri"/>
                <a:cs typeface="Calibri"/>
                <a:sym typeface="Calibri"/>
              </a:rPr>
              <a:t> </a:t>
            </a:r>
            <a:r>
              <a:rPr lang="en-GB" dirty="0" err="1">
                <a:latin typeface="Calibri"/>
                <a:ea typeface="Calibri"/>
                <a:cs typeface="Calibri"/>
                <a:sym typeface="Calibri"/>
              </a:rPr>
              <a:t>entorno</a:t>
            </a:r>
            <a:r>
              <a:rPr lang="en-GB" dirty="0">
                <a:latin typeface="Calibri"/>
                <a:ea typeface="Calibri"/>
                <a:cs typeface="Calibri"/>
                <a:sym typeface="Calibri"/>
              </a:rPr>
              <a:t>.</a:t>
            </a:r>
            <a:endParaRPr dirty="0">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dirty="0">
                <a:latin typeface="Calibri"/>
                <a:ea typeface="Calibri"/>
                <a:cs typeface="Calibri"/>
                <a:sym typeface="Calibri"/>
              </a:rPr>
              <a:t>El </a:t>
            </a:r>
            <a:r>
              <a:rPr lang="en-GB" b="1" dirty="0" err="1">
                <a:latin typeface="Calibri"/>
                <a:ea typeface="Calibri"/>
                <a:cs typeface="Calibri"/>
                <a:sym typeface="Calibri"/>
              </a:rPr>
              <a:t>futuro</a:t>
            </a:r>
            <a:r>
              <a:rPr lang="en-GB" b="1" dirty="0">
                <a:latin typeface="Calibri"/>
                <a:ea typeface="Calibri"/>
                <a:cs typeface="Calibri"/>
                <a:sym typeface="Calibri"/>
              </a:rPr>
              <a:t> del </a:t>
            </a:r>
            <a:r>
              <a:rPr lang="en-GB" b="1" dirty="0" err="1">
                <a:latin typeface="Calibri"/>
                <a:ea typeface="Calibri"/>
                <a:cs typeface="Calibri"/>
                <a:sym typeface="Calibri"/>
              </a:rPr>
              <a:t>trabajo</a:t>
            </a:r>
            <a:r>
              <a:rPr lang="en-GB" b="1" dirty="0">
                <a:latin typeface="Calibri"/>
                <a:ea typeface="Calibri"/>
                <a:cs typeface="Calibri"/>
                <a:sym typeface="Calibri"/>
              </a:rPr>
              <a:t>: </a:t>
            </a:r>
            <a:r>
              <a:rPr lang="en-GB" dirty="0">
                <a:latin typeface="Calibri"/>
                <a:ea typeface="Calibri"/>
                <a:cs typeface="Calibri"/>
                <a:sym typeface="Calibri"/>
              </a:rPr>
              <a:t>Son </a:t>
            </a:r>
            <a:r>
              <a:rPr lang="en-GB" dirty="0" err="1">
                <a:latin typeface="Calibri"/>
                <a:ea typeface="Calibri"/>
                <a:cs typeface="Calibri"/>
                <a:sym typeface="Calibri"/>
              </a:rPr>
              <a:t>cualidades</a:t>
            </a:r>
            <a:r>
              <a:rPr lang="en-GB" dirty="0">
                <a:latin typeface="Calibri"/>
                <a:ea typeface="Calibri"/>
                <a:cs typeface="Calibri"/>
                <a:sym typeface="Calibri"/>
              </a:rPr>
              <a:t> </a:t>
            </a:r>
            <a:r>
              <a:rPr lang="en-GB" dirty="0" err="1">
                <a:latin typeface="Calibri"/>
                <a:ea typeface="Calibri"/>
                <a:cs typeface="Calibri"/>
                <a:sym typeface="Calibri"/>
              </a:rPr>
              <a:t>que</a:t>
            </a:r>
            <a:r>
              <a:rPr lang="en-GB" dirty="0">
                <a:latin typeface="Calibri"/>
                <a:ea typeface="Calibri"/>
                <a:cs typeface="Calibri"/>
                <a:sym typeface="Calibri"/>
              </a:rPr>
              <a:t> la IA y las </a:t>
            </a:r>
            <a:r>
              <a:rPr lang="en-GB" dirty="0" err="1">
                <a:latin typeface="Calibri"/>
                <a:ea typeface="Calibri"/>
                <a:cs typeface="Calibri"/>
                <a:sym typeface="Calibri"/>
              </a:rPr>
              <a:t>máquinas</a:t>
            </a:r>
            <a:r>
              <a:rPr lang="en-GB" dirty="0">
                <a:latin typeface="Calibri"/>
                <a:ea typeface="Calibri"/>
                <a:cs typeface="Calibri"/>
                <a:sym typeface="Calibri"/>
              </a:rPr>
              <a:t> no </a:t>
            </a:r>
            <a:r>
              <a:rPr lang="en-GB" dirty="0" err="1">
                <a:latin typeface="Calibri"/>
                <a:ea typeface="Calibri"/>
                <a:cs typeface="Calibri"/>
                <a:sym typeface="Calibri"/>
              </a:rPr>
              <a:t>pueden</a:t>
            </a:r>
            <a:r>
              <a:rPr lang="en-GB" dirty="0">
                <a:latin typeface="Calibri"/>
                <a:ea typeface="Calibri"/>
                <a:cs typeface="Calibri"/>
                <a:sym typeface="Calibri"/>
              </a:rPr>
              <a:t> </a:t>
            </a:r>
            <a:r>
              <a:rPr lang="en-GB" dirty="0" err="1">
                <a:latin typeface="Calibri"/>
                <a:ea typeface="Calibri"/>
                <a:cs typeface="Calibri"/>
                <a:sym typeface="Calibri"/>
              </a:rPr>
              <a:t>replicar</a:t>
            </a:r>
            <a:r>
              <a:rPr lang="en-GB" dirty="0">
                <a:latin typeface="Calibri"/>
                <a:ea typeface="Calibri"/>
                <a:cs typeface="Calibri"/>
                <a:sym typeface="Calibri"/>
              </a:rPr>
              <a:t> </a:t>
            </a:r>
            <a:r>
              <a:rPr lang="en-GB" dirty="0" err="1">
                <a:latin typeface="Calibri"/>
                <a:ea typeface="Calibri"/>
                <a:cs typeface="Calibri"/>
                <a:sym typeface="Calibri"/>
              </a:rPr>
              <a:t>fácilmente</a:t>
            </a:r>
            <a:r>
              <a:rPr lang="en-GB" dirty="0">
                <a:latin typeface="Calibri"/>
                <a:ea typeface="Calibri"/>
                <a:cs typeface="Calibri"/>
                <a:sym typeface="Calibri"/>
              </a:rPr>
              <a:t> (</a:t>
            </a:r>
            <a:r>
              <a:rPr lang="en-GB" dirty="0" err="1">
                <a:latin typeface="Calibri"/>
                <a:ea typeface="Calibri"/>
                <a:cs typeface="Calibri"/>
                <a:sym typeface="Calibri"/>
              </a:rPr>
              <a:t>inteligencia</a:t>
            </a:r>
            <a:r>
              <a:rPr lang="en-GB" dirty="0">
                <a:latin typeface="Calibri"/>
                <a:ea typeface="Calibri"/>
                <a:cs typeface="Calibri"/>
                <a:sym typeface="Calibri"/>
              </a:rPr>
              <a:t> </a:t>
            </a:r>
            <a:r>
              <a:rPr lang="en-GB" dirty="0" err="1">
                <a:latin typeface="Calibri"/>
                <a:ea typeface="Calibri"/>
                <a:cs typeface="Calibri"/>
                <a:sym typeface="Calibri"/>
              </a:rPr>
              <a:t>emocional</a:t>
            </a:r>
            <a:r>
              <a:rPr lang="en-GB" dirty="0">
                <a:latin typeface="Calibri"/>
                <a:ea typeface="Calibri"/>
                <a:cs typeface="Calibri"/>
                <a:sym typeface="Calibri"/>
              </a:rPr>
              <a:t>, </a:t>
            </a:r>
            <a:r>
              <a:rPr lang="en-GB" dirty="0" err="1">
                <a:latin typeface="Calibri"/>
                <a:ea typeface="Calibri"/>
                <a:cs typeface="Calibri"/>
                <a:sym typeface="Calibri"/>
              </a:rPr>
              <a:t>juicio</a:t>
            </a:r>
            <a:r>
              <a:rPr lang="en-GB" dirty="0">
                <a:latin typeface="Calibri"/>
                <a:ea typeface="Calibri"/>
                <a:cs typeface="Calibri"/>
                <a:sym typeface="Calibri"/>
              </a:rPr>
              <a:t> </a:t>
            </a:r>
            <a:r>
              <a:rPr lang="en-GB" dirty="0" err="1">
                <a:latin typeface="Calibri"/>
                <a:ea typeface="Calibri"/>
                <a:cs typeface="Calibri"/>
                <a:sym typeface="Calibri"/>
              </a:rPr>
              <a:t>crítico</a:t>
            </a:r>
            <a:r>
              <a:rPr lang="en-GB" dirty="0">
                <a:latin typeface="Calibri"/>
                <a:ea typeface="Calibri"/>
                <a:cs typeface="Calibri"/>
                <a:sym typeface="Calibri"/>
              </a:rPr>
              <a:t>) y son </a:t>
            </a:r>
            <a:r>
              <a:rPr lang="en-GB" dirty="0" err="1">
                <a:latin typeface="Calibri"/>
                <a:ea typeface="Calibri"/>
                <a:cs typeface="Calibri"/>
                <a:sym typeface="Calibri"/>
              </a:rPr>
              <a:t>cruciales</a:t>
            </a:r>
            <a:r>
              <a:rPr lang="en-GB" dirty="0">
                <a:latin typeface="Calibri"/>
                <a:ea typeface="Calibri"/>
                <a:cs typeface="Calibri"/>
                <a:sym typeface="Calibri"/>
              </a:rPr>
              <a:t> para </a:t>
            </a:r>
            <a:r>
              <a:rPr lang="en-GB" dirty="0" err="1">
                <a:latin typeface="Calibri"/>
                <a:ea typeface="Calibri"/>
                <a:cs typeface="Calibri"/>
                <a:sym typeface="Calibri"/>
              </a:rPr>
              <a:t>el</a:t>
            </a:r>
            <a:r>
              <a:rPr lang="en-GB" dirty="0">
                <a:latin typeface="Calibri"/>
                <a:ea typeface="Calibri"/>
                <a:cs typeface="Calibri"/>
                <a:sym typeface="Calibri"/>
              </a:rPr>
              <a:t> </a:t>
            </a:r>
            <a:r>
              <a:rPr lang="en-GB" dirty="0" err="1">
                <a:latin typeface="Calibri"/>
                <a:ea typeface="Calibri"/>
                <a:cs typeface="Calibri"/>
                <a:sym typeface="Calibri"/>
              </a:rPr>
              <a:t>aprendizaje</a:t>
            </a:r>
            <a:r>
              <a:rPr lang="en-GB" dirty="0">
                <a:latin typeface="Calibri"/>
                <a:ea typeface="Calibri"/>
                <a:cs typeface="Calibri"/>
                <a:sym typeface="Calibri"/>
              </a:rPr>
              <a:t> </a:t>
            </a:r>
            <a:r>
              <a:rPr lang="en-GB" dirty="0" err="1">
                <a:latin typeface="Calibri"/>
                <a:ea typeface="Calibri"/>
                <a:cs typeface="Calibri"/>
                <a:sym typeface="Calibri"/>
              </a:rPr>
              <a:t>permanente</a:t>
            </a:r>
            <a:r>
              <a:rPr lang="en-GB" dirty="0">
                <a:latin typeface="Calibri"/>
                <a:ea typeface="Calibri"/>
                <a:cs typeface="Calibri"/>
                <a:sym typeface="Calibri"/>
              </a:rPr>
              <a:t> y para </a:t>
            </a:r>
            <a:r>
              <a:rPr lang="en-GB" dirty="0" err="1">
                <a:latin typeface="Calibri"/>
                <a:ea typeface="Calibri"/>
                <a:cs typeface="Calibri"/>
                <a:sym typeface="Calibri"/>
              </a:rPr>
              <a:t>navegar</a:t>
            </a:r>
            <a:r>
              <a:rPr lang="en-GB" dirty="0">
                <a:latin typeface="Calibri"/>
                <a:ea typeface="Calibri"/>
                <a:cs typeface="Calibri"/>
                <a:sym typeface="Calibri"/>
              </a:rPr>
              <a:t> </a:t>
            </a:r>
            <a:r>
              <a:rPr lang="en-GB" dirty="0" err="1">
                <a:latin typeface="Calibri"/>
                <a:ea typeface="Calibri"/>
                <a:cs typeface="Calibri"/>
                <a:sym typeface="Calibri"/>
              </a:rPr>
              <a:t>por</a:t>
            </a:r>
            <a:r>
              <a:rPr lang="en-GB" dirty="0">
                <a:latin typeface="Calibri"/>
                <a:ea typeface="Calibri"/>
                <a:cs typeface="Calibri"/>
                <a:sym typeface="Calibri"/>
              </a:rPr>
              <a:t> la </a:t>
            </a:r>
            <a:r>
              <a:rPr lang="en-GB" dirty="0" err="1">
                <a:latin typeface="Calibri"/>
                <a:ea typeface="Calibri"/>
                <a:cs typeface="Calibri"/>
                <a:sym typeface="Calibri"/>
              </a:rPr>
              <a:t>ambigüedad</a:t>
            </a:r>
            <a:r>
              <a:rPr lang="en-GB" dirty="0">
                <a:latin typeface="Calibri"/>
                <a:ea typeface="Calibri"/>
                <a:cs typeface="Calibri"/>
                <a:sym typeface="Calibri"/>
              </a:rPr>
              <a:t>.</a:t>
            </a:r>
            <a:endParaRPr dirty="0">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dirty="0" err="1">
                <a:latin typeface="Calibri"/>
                <a:ea typeface="Calibri"/>
                <a:cs typeface="Calibri"/>
                <a:sym typeface="Calibri"/>
              </a:rPr>
              <a:t>Competencia</a:t>
            </a:r>
            <a:r>
              <a:rPr lang="en-GB" b="1" dirty="0">
                <a:latin typeface="Calibri"/>
                <a:ea typeface="Calibri"/>
                <a:cs typeface="Calibri"/>
                <a:sym typeface="Calibri"/>
              </a:rPr>
              <a:t> global: </a:t>
            </a:r>
            <a:r>
              <a:rPr lang="en-GB" dirty="0" err="1">
                <a:latin typeface="Calibri"/>
                <a:ea typeface="Calibri"/>
                <a:cs typeface="Calibri"/>
                <a:sym typeface="Calibri"/>
              </a:rPr>
              <a:t>Promover</a:t>
            </a:r>
            <a:r>
              <a:rPr lang="en-GB" dirty="0">
                <a:latin typeface="Calibri"/>
                <a:ea typeface="Calibri"/>
                <a:cs typeface="Calibri"/>
                <a:sym typeface="Calibri"/>
              </a:rPr>
              <a:t> la </a:t>
            </a:r>
            <a:r>
              <a:rPr lang="en-GB" dirty="0" err="1">
                <a:latin typeface="Calibri"/>
                <a:ea typeface="Calibri"/>
                <a:cs typeface="Calibri"/>
                <a:sym typeface="Calibri"/>
              </a:rPr>
              <a:t>comunicación</a:t>
            </a:r>
            <a:r>
              <a:rPr lang="en-GB" dirty="0">
                <a:latin typeface="Calibri"/>
                <a:ea typeface="Calibri"/>
                <a:cs typeface="Calibri"/>
                <a:sym typeface="Calibri"/>
              </a:rPr>
              <a:t> y la </a:t>
            </a:r>
            <a:r>
              <a:rPr lang="en-GB" dirty="0" err="1">
                <a:latin typeface="Calibri"/>
                <a:ea typeface="Calibri"/>
                <a:cs typeface="Calibri"/>
                <a:sym typeface="Calibri"/>
              </a:rPr>
              <a:t>colaboración</a:t>
            </a:r>
            <a:r>
              <a:rPr lang="en-GB" dirty="0">
                <a:latin typeface="Calibri"/>
                <a:ea typeface="Calibri"/>
                <a:cs typeface="Calibri"/>
                <a:sym typeface="Calibri"/>
              </a:rPr>
              <a:t> </a:t>
            </a:r>
            <a:r>
              <a:rPr lang="en-GB" dirty="0" err="1">
                <a:latin typeface="Calibri"/>
                <a:ea typeface="Calibri"/>
                <a:cs typeface="Calibri"/>
                <a:sym typeface="Calibri"/>
              </a:rPr>
              <a:t>respetuosas</a:t>
            </a:r>
            <a:r>
              <a:rPr lang="en-GB" dirty="0">
                <a:latin typeface="Calibri"/>
                <a:ea typeface="Calibri"/>
                <a:cs typeface="Calibri"/>
                <a:sym typeface="Calibri"/>
              </a:rPr>
              <a:t> entre </a:t>
            </a:r>
            <a:r>
              <a:rPr lang="en-GB" dirty="0" err="1">
                <a:latin typeface="Calibri"/>
                <a:ea typeface="Calibri"/>
                <a:cs typeface="Calibri"/>
                <a:sym typeface="Calibri"/>
              </a:rPr>
              <a:t>diversas</a:t>
            </a:r>
            <a:r>
              <a:rPr lang="en-GB" dirty="0">
                <a:latin typeface="Calibri"/>
                <a:ea typeface="Calibri"/>
                <a:cs typeface="Calibri"/>
                <a:sym typeface="Calibri"/>
              </a:rPr>
              <a:t> </a:t>
            </a:r>
            <a:r>
              <a:rPr lang="en-GB" dirty="0" err="1">
                <a:latin typeface="Calibri"/>
                <a:ea typeface="Calibri"/>
                <a:cs typeface="Calibri"/>
                <a:sym typeface="Calibri"/>
              </a:rPr>
              <a:t>culturas</a:t>
            </a:r>
            <a:r>
              <a:rPr lang="en-GB" dirty="0">
                <a:latin typeface="Calibri"/>
                <a:ea typeface="Calibri"/>
                <a:cs typeface="Calibri"/>
                <a:sym typeface="Calibri"/>
              </a:rPr>
              <a:t> y </a:t>
            </a:r>
            <a:r>
              <a:rPr lang="en-GB" dirty="0" err="1">
                <a:latin typeface="Calibri"/>
                <a:ea typeface="Calibri"/>
                <a:cs typeface="Calibri"/>
                <a:sym typeface="Calibri"/>
              </a:rPr>
              <a:t>entornos</a:t>
            </a:r>
            <a:r>
              <a:rPr lang="en-GB" dirty="0">
                <a:latin typeface="Calibri"/>
                <a:ea typeface="Calibri"/>
                <a:cs typeface="Calibri"/>
                <a:sym typeface="Calibri"/>
              </a:rPr>
              <a:t> </a:t>
            </a:r>
            <a:r>
              <a:rPr lang="en-GB" dirty="0" err="1">
                <a:latin typeface="Calibri"/>
                <a:ea typeface="Calibri"/>
                <a:cs typeface="Calibri"/>
                <a:sym typeface="Calibri"/>
              </a:rPr>
              <a:t>profesionales</a:t>
            </a:r>
            <a:r>
              <a:rPr lang="en-GB" dirty="0">
                <a:latin typeface="Calibri"/>
                <a:ea typeface="Calibri"/>
                <a:cs typeface="Calibri"/>
                <a:sym typeface="Calibri"/>
              </a:rPr>
              <a:t>.</a:t>
            </a:r>
            <a:endParaRPr dirty="0">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b="1" dirty="0">
                <a:latin typeface="Calibri"/>
                <a:ea typeface="Calibri"/>
                <a:cs typeface="Calibri"/>
                <a:sym typeface="Calibri"/>
              </a:rPr>
              <a:t>«</a:t>
            </a:r>
            <a:r>
              <a:rPr lang="en-GB" b="1" dirty="0" err="1">
                <a:latin typeface="Calibri"/>
                <a:ea typeface="Calibri"/>
                <a:cs typeface="Calibri"/>
                <a:sym typeface="Calibri"/>
              </a:rPr>
              <a:t>Habilidades</a:t>
            </a:r>
            <a:r>
              <a:rPr lang="en-GB" b="1" dirty="0">
                <a:latin typeface="Calibri"/>
                <a:ea typeface="Calibri"/>
                <a:cs typeface="Calibri"/>
                <a:sym typeface="Calibri"/>
              </a:rPr>
              <a:t> de </a:t>
            </a:r>
            <a:r>
              <a:rPr lang="en-GB" b="1" dirty="0" err="1">
                <a:latin typeface="Calibri"/>
                <a:ea typeface="Calibri"/>
                <a:cs typeface="Calibri"/>
                <a:sym typeface="Calibri"/>
              </a:rPr>
              <a:t>fusión</a:t>
            </a:r>
            <a:r>
              <a:rPr lang="en-GB" b="1" dirty="0">
                <a:latin typeface="Calibri"/>
                <a:ea typeface="Calibri"/>
                <a:cs typeface="Calibri"/>
                <a:sym typeface="Calibri"/>
              </a:rPr>
              <a:t>»: </a:t>
            </a:r>
            <a:r>
              <a:rPr lang="en-GB" dirty="0" err="1">
                <a:latin typeface="Calibri"/>
                <a:ea typeface="Calibri"/>
                <a:cs typeface="Calibri"/>
                <a:sym typeface="Calibri"/>
              </a:rPr>
              <a:t>combinar</a:t>
            </a:r>
            <a:r>
              <a:rPr lang="en-GB" dirty="0">
                <a:latin typeface="Calibri"/>
                <a:ea typeface="Calibri"/>
                <a:cs typeface="Calibri"/>
                <a:sym typeface="Calibri"/>
              </a:rPr>
              <a:t> </a:t>
            </a:r>
            <a:r>
              <a:rPr lang="en-GB" dirty="0" err="1">
                <a:latin typeface="Calibri"/>
                <a:ea typeface="Calibri"/>
                <a:cs typeface="Calibri"/>
                <a:sym typeface="Calibri"/>
              </a:rPr>
              <a:t>capacidades</a:t>
            </a:r>
            <a:r>
              <a:rPr lang="en-GB" dirty="0">
                <a:latin typeface="Calibri"/>
                <a:ea typeface="Calibri"/>
                <a:cs typeface="Calibri"/>
                <a:sym typeface="Calibri"/>
              </a:rPr>
              <a:t> </a:t>
            </a:r>
            <a:r>
              <a:rPr lang="en-GB" dirty="0" err="1">
                <a:latin typeface="Calibri"/>
                <a:ea typeface="Calibri"/>
                <a:cs typeface="Calibri"/>
                <a:sym typeface="Calibri"/>
              </a:rPr>
              <a:t>emocionales</a:t>
            </a:r>
            <a:r>
              <a:rPr lang="en-GB" dirty="0">
                <a:latin typeface="Calibri"/>
                <a:ea typeface="Calibri"/>
                <a:cs typeface="Calibri"/>
                <a:sym typeface="Calibri"/>
              </a:rPr>
              <a:t>, </a:t>
            </a:r>
            <a:r>
              <a:rPr lang="en-GB" dirty="0" err="1">
                <a:latin typeface="Calibri"/>
                <a:ea typeface="Calibri"/>
                <a:cs typeface="Calibri"/>
                <a:sym typeface="Calibri"/>
              </a:rPr>
              <a:t>cognitivas</a:t>
            </a:r>
            <a:r>
              <a:rPr lang="en-GB" dirty="0">
                <a:latin typeface="Calibri"/>
                <a:ea typeface="Calibri"/>
                <a:cs typeface="Calibri"/>
                <a:sym typeface="Calibri"/>
              </a:rPr>
              <a:t> y </a:t>
            </a:r>
            <a:r>
              <a:rPr lang="en-GB" dirty="0" err="1">
                <a:latin typeface="Calibri"/>
                <a:ea typeface="Calibri"/>
                <a:cs typeface="Calibri"/>
                <a:sym typeface="Calibri"/>
              </a:rPr>
              <a:t>prácticas</a:t>
            </a:r>
            <a:r>
              <a:rPr lang="en-GB" dirty="0">
                <a:latin typeface="Calibri"/>
                <a:ea typeface="Calibri"/>
                <a:cs typeface="Calibri"/>
                <a:sym typeface="Calibri"/>
              </a:rPr>
              <a:t> para </a:t>
            </a:r>
            <a:r>
              <a:rPr lang="en-GB" dirty="0" err="1">
                <a:latin typeface="Calibri"/>
                <a:ea typeface="Calibri"/>
                <a:cs typeface="Calibri"/>
                <a:sym typeface="Calibri"/>
              </a:rPr>
              <a:t>preparar</a:t>
            </a:r>
            <a:r>
              <a:rPr lang="en-GB" dirty="0">
                <a:latin typeface="Calibri"/>
                <a:ea typeface="Calibri"/>
                <a:cs typeface="Calibri"/>
                <a:sym typeface="Calibri"/>
              </a:rPr>
              <a:t> a las personas para las </a:t>
            </a:r>
            <a:r>
              <a:rPr lang="en-GB" dirty="0" err="1">
                <a:latin typeface="Calibri"/>
                <a:ea typeface="Calibri"/>
                <a:cs typeface="Calibri"/>
                <a:sym typeface="Calibri"/>
              </a:rPr>
              <a:t>oportunidades</a:t>
            </a:r>
            <a:r>
              <a:rPr lang="en-GB" dirty="0">
                <a:latin typeface="Calibri"/>
                <a:ea typeface="Calibri"/>
                <a:cs typeface="Calibri"/>
                <a:sym typeface="Calibri"/>
              </a:rPr>
              <a:t> </a:t>
            </a:r>
            <a:r>
              <a:rPr lang="en-GB" dirty="0" err="1">
                <a:latin typeface="Calibri"/>
                <a:ea typeface="Calibri"/>
                <a:cs typeface="Calibri"/>
                <a:sym typeface="Calibri"/>
              </a:rPr>
              <a:t>futuras</a:t>
            </a:r>
            <a:r>
              <a:rPr lang="en-GB" dirty="0">
                <a:latin typeface="Calibri"/>
                <a:ea typeface="Calibri"/>
                <a:cs typeface="Calibri"/>
                <a:sym typeface="Calibri"/>
              </a:rPr>
              <a:t>.</a:t>
            </a:r>
            <a:endParaRPr lang="en-GB" dirty="0">
              <a:latin typeface="Calibri"/>
              <a:ea typeface="Calibri"/>
              <a:cs typeface="Calibri"/>
            </a:endParaRPr>
          </a:p>
          <a:p>
            <a:pPr indent="-304800">
              <a:lnSpc>
                <a:spcPct val="114999"/>
              </a:lnSpc>
              <a:buClr>
                <a:schemeClr val="dk1"/>
              </a:buClr>
              <a:buSzPts val="1200"/>
              <a:buFont typeface="Calibri"/>
              <a:buChar char="●"/>
            </a:pPr>
            <a:endParaRPr lang="en-GB" dirty="0">
              <a:latin typeface="Calibri"/>
              <a:ea typeface="Calibri"/>
              <a:cs typeface="Calibri"/>
            </a:endParaRPr>
          </a:p>
          <a:p>
            <a:pPr marL="152400" indent="0">
              <a:lnSpc>
                <a:spcPct val="114999"/>
              </a:lnSpc>
              <a:buClr>
                <a:schemeClr val="dk1"/>
              </a:buClr>
              <a:buSzPts val="1200"/>
            </a:pPr>
            <a:r>
              <a:rPr lang="en-GB" dirty="0">
                <a:latin typeface="Calibri"/>
                <a:ea typeface="Calibri"/>
                <a:cs typeface="Calibri"/>
              </a:rPr>
              <a:t>REVISAR FORMAT</a:t>
            </a:r>
          </a:p>
        </p:txBody>
      </p:sp>
      <p:sp>
        <p:nvSpPr>
          <p:cNvPr id="417" name="Google Shape;417;g34519fc2d75_0_96:notes">
            <a:extLst>
              <a:ext uri="{FF2B5EF4-FFF2-40B4-BE49-F238E27FC236}">
                <a16:creationId xmlns:a16="http://schemas.microsoft.com/office/drawing/2014/main" id="{F54AABFE-6B8E-D25A-87A0-0AB63D3ED92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37</a:t>
            </a:fld>
            <a:endParaRPr/>
          </a:p>
        </p:txBody>
      </p:sp>
    </p:spTree>
    <p:extLst>
      <p:ext uri="{BB962C8B-B14F-4D97-AF65-F5344CB8AC3E}">
        <p14:creationId xmlns:p14="http://schemas.microsoft.com/office/powerpoint/2010/main" val="31547170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g34519fc2d75_0_10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7" name="Google Shape;427;g34519fc2d75_0_10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200"/>
              </a:spcBef>
              <a:spcAft>
                <a:spcPts val="0"/>
              </a:spcAft>
              <a:buClr>
                <a:schemeClr val="dk1"/>
              </a:buClr>
              <a:buSzPts val="1100"/>
              <a:buFont typeface="Arial"/>
              <a:buNone/>
            </a:pPr>
            <a:r>
              <a:rPr lang="en-US" b="1" dirty="0">
                <a:latin typeface="Calibri"/>
                <a:ea typeface="Calibri"/>
                <a:cs typeface="Calibri"/>
                <a:sym typeface="Calibri"/>
              </a:rPr>
              <a:t>Las 10 habilidades sociales del futuro (según el Foro Económico Mundial):</a:t>
            </a:r>
          </a:p>
          <a:p>
            <a:pPr marL="0" lvl="0" indent="0" algn="l" rtl="0">
              <a:lnSpc>
                <a:spcPct val="115000"/>
              </a:lnSpc>
              <a:spcBef>
                <a:spcPts val="1200"/>
              </a:spcBef>
              <a:spcAft>
                <a:spcPts val="0"/>
              </a:spcAft>
              <a:buClr>
                <a:schemeClr val="dk1"/>
              </a:buClr>
              <a:buSzPts val="1100"/>
              <a:buFont typeface="Arial"/>
              <a:buNone/>
            </a:pPr>
            <a:r>
              <a:rPr lang="en-US" dirty="0">
                <a:latin typeface="Calibri"/>
                <a:ea typeface="Calibri"/>
                <a:cs typeface="Calibri"/>
                <a:sym typeface="Calibri"/>
              </a:rPr>
              <a:t>Estas habilidades son fundamentales para el éxito, la resiliencia y el impacto significativo en un mundo en rápida evolución y transformado digitalmente: </a:t>
            </a:r>
          </a:p>
          <a:p>
            <a:pPr marL="457200" lvl="0" indent="-304800" algn="l" rtl="0">
              <a:lnSpc>
                <a:spcPct val="115000"/>
              </a:lnSpc>
              <a:spcBef>
                <a:spcPts val="1200"/>
              </a:spcBef>
              <a:spcAft>
                <a:spcPts val="0"/>
              </a:spcAft>
              <a:buClr>
                <a:schemeClr val="dk1"/>
              </a:buClr>
              <a:buSzPts val="1200"/>
              <a:buFont typeface="Calibri"/>
              <a:buChar char="●"/>
            </a:pPr>
            <a:r>
              <a:rPr lang="en-US" dirty="0">
                <a:latin typeface="Calibri"/>
                <a:ea typeface="Calibri"/>
                <a:cs typeface="Calibri"/>
                <a:sym typeface="Calibri"/>
              </a:rPr>
              <a:t>Pensamiento analítico</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Resiliencia, flexibilidad y agilidad</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Liderazgo e influencia social</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Pensamiento creativo</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Motivación y conciencia de uno mismo</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Conocimientos tecnológicos</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Empatía y escucha activa</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Curiosidad y aprendizaje permanente</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Gestión del talento</a:t>
            </a:r>
          </a:p>
          <a:p>
            <a:pPr marL="457200" lvl="0" indent="-304800" algn="l" rtl="0">
              <a:lnSpc>
                <a:spcPct val="115000"/>
              </a:lnSpc>
              <a:spcBef>
                <a:spcPts val="0"/>
              </a:spcBef>
              <a:spcAft>
                <a:spcPts val="0"/>
              </a:spcAft>
              <a:buClr>
                <a:schemeClr val="dk1"/>
              </a:buClr>
              <a:buSzPts val="1200"/>
              <a:buFont typeface="Calibri"/>
              <a:buChar char="●"/>
            </a:pPr>
            <a:r>
              <a:rPr lang="en-US" dirty="0">
                <a:latin typeface="Calibri"/>
                <a:ea typeface="Calibri"/>
                <a:cs typeface="Calibri"/>
                <a:sym typeface="Calibri"/>
              </a:rPr>
              <a:t>Orientación al servicio y enfoque en el cliente</a:t>
            </a:r>
          </a:p>
          <a:p>
            <a:pPr marL="0" lvl="0" indent="0" algn="l" rtl="0">
              <a:lnSpc>
                <a:spcPct val="115000"/>
              </a:lnSpc>
              <a:spcBef>
                <a:spcPts val="1200"/>
              </a:spcBef>
              <a:spcAft>
                <a:spcPts val="600"/>
              </a:spcAft>
              <a:buClr>
                <a:schemeClr val="dk1"/>
              </a:buClr>
              <a:buSzPts val="1100"/>
              <a:buFont typeface="Arial"/>
              <a:buNone/>
            </a:pPr>
            <a:r>
              <a:rPr lang="en-US" i="1" dirty="0">
                <a:latin typeface="Calibri"/>
                <a:ea typeface="Calibri"/>
                <a:cs typeface="Calibri"/>
                <a:sym typeface="Calibri"/>
              </a:rPr>
              <a:t>Si desea obtener más información: Foro Económico Mundial, «Informe sobre el futuro del empleo» 2025  (</a:t>
            </a:r>
            <a:r>
              <a:rPr lang="en-US" i="1" u="sng" dirty="0">
                <a:solidFill>
                  <a:srgbClr val="1155CC"/>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Enlace</a:t>
            </a:r>
            <a:r>
              <a:rPr lang="en-US" i="1" dirty="0">
                <a:latin typeface="Calibri"/>
                <a:ea typeface="Calibri"/>
                <a:cs typeface="Calibri"/>
                <a:sym typeface="Calibri"/>
              </a:rPr>
              <a:t>)</a:t>
            </a:r>
            <a:endParaRPr lang="en-US" dirty="0">
              <a:latin typeface="Calibri"/>
              <a:ea typeface="Calibri"/>
              <a:cs typeface="Calibri"/>
              <a:sym typeface="Calibri"/>
            </a:endParaRPr>
          </a:p>
        </p:txBody>
      </p:sp>
      <p:sp>
        <p:nvSpPr>
          <p:cNvPr id="428" name="Google Shape;428;g34519fc2d75_0_10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38</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6"/>
        <p:cNvGrpSpPr/>
        <p:nvPr/>
      </p:nvGrpSpPr>
      <p:grpSpPr>
        <a:xfrm>
          <a:off x="0" y="0"/>
          <a:ext cx="0" cy="0"/>
          <a:chOff x="0" y="0"/>
          <a:chExt cx="0" cy="0"/>
        </a:xfrm>
      </p:grpSpPr>
      <p:sp>
        <p:nvSpPr>
          <p:cNvPr id="437" name="Google Shape;437;g34519fc2d75_0_1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38" name="Google Shape;438;g34519fc2d75_0_1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200"/>
              </a:spcBef>
              <a:spcAft>
                <a:spcPts val="0"/>
              </a:spcAft>
              <a:buClr>
                <a:schemeClr val="dk1"/>
              </a:buClr>
              <a:buSzPts val="1100"/>
              <a:buFont typeface="Arial"/>
              <a:buNone/>
            </a:pPr>
            <a:r>
              <a:rPr lang="en-GB" b="1">
                <a:latin typeface="Calibri"/>
                <a:ea typeface="Calibri"/>
                <a:cs typeface="Calibri"/>
                <a:sym typeface="Calibri"/>
              </a:rPr>
              <a:t> 5 Diversas aplicaciones de las habilidades sociales: </a:t>
            </a:r>
            <a:endParaRPr b="1">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 Función en </a:t>
            </a:r>
            <a:r>
              <a:rPr lang="en-GB" b="1">
                <a:latin typeface="Calibri"/>
                <a:ea typeface="Calibri"/>
                <a:cs typeface="Calibri"/>
                <a:sym typeface="Calibri"/>
              </a:rPr>
              <a:t>la adopción de prácticas sostenibles</a:t>
            </a:r>
            <a:r>
              <a:rPr lang="en-GB">
                <a:latin typeface="Calibri"/>
                <a:ea typeface="Calibri"/>
                <a:cs typeface="Calibri"/>
                <a:sym typeface="Calibri"/>
              </a:rPr>
              <a:t>:</a:t>
            </a:r>
            <a:endParaRPr>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Transformar la sostenibilidad de una lista de verificación a una práctica colaborativa.</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Ayudar a navegar por la complejidad y la incertidumbre (adaptabilidad, resolución de problemas).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Facilitar la acción colectiva (comunicación, empatía, habilidades interpersonales).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Impulsar la innovación creativa para soluciones ecológicas.</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ii. Función en </a:t>
            </a:r>
            <a:r>
              <a:rPr lang="en-GB" b="1">
                <a:latin typeface="Calibri"/>
                <a:ea typeface="Calibri"/>
                <a:cs typeface="Calibri"/>
                <a:sym typeface="Calibri"/>
              </a:rPr>
              <a:t>la gestión de la evolución tecnológica:</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Fundamental para un futuro digital inclusivo y centrado en las personas. </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Abordar los retos humanos de la adopción digital (por ejemplo, gestionar la presión, la incomodidad con el cambio, los sentimientos de exclusión).</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Habilidades clave: comunicación, adaptabilidad, resolución de problemas, empatía, colaboración, aprendizaje permanente, liderazgo.</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iii. Papel </a:t>
            </a:r>
            <a:r>
              <a:rPr lang="en-GB" b="1">
                <a:latin typeface="Calibri"/>
                <a:ea typeface="Calibri"/>
                <a:cs typeface="Calibri"/>
                <a:sym typeface="Calibri"/>
              </a:rPr>
              <a:t>de la mentalidad emprendedora:</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La base de la innovación, la adaptabilidad y la asunción de riesgos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Gestionar la incertidumbre y el riesgo con resiliencia, flexibilidad y capacidad de aprender y adaptarse.</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Pensar de forma diferente: habilidades creativas y analíticas para identificar necesidades y desarrollar soluciones novedosas.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Movilizar a las personas: liderar con empatía, comunicarse para inspirar y conseguir la participación de los demás.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Mantener el impulso: mantenerse motivado, aprender constantemente y establecer relaciones profesionales a largo plazo.</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iv. Papel </a:t>
            </a:r>
            <a:r>
              <a:rPr lang="en-GB" b="1">
                <a:latin typeface="Calibri"/>
                <a:ea typeface="Calibri"/>
                <a:cs typeface="Calibri"/>
                <a:sym typeface="Calibri"/>
              </a:rPr>
              <a:t>en el trabajo intersectorial:</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Esencial para generar confianza y crear soluciones conjuntamente en diversos campos.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Salvar divisiones: empatía, escucha activa, comunicación respetuosa.</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Activar el potencial creativo: curiosidad, creatividad, pensamiento analítico en las intersecciones.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Facilitar las políticas: Liderazgo, influencia social, comunicación clara para la defensa de causas.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Optimización de recursos: persuasión, narración de historias, creación de relaciones para establecer alianzas.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Desarrollo del capital humano: fortalezas interpersonales como la empatía, la responsabilidad y la persistencia para realizar un trabajo impactante.</a:t>
            </a:r>
            <a:endParaRPr>
              <a:latin typeface="Calibri"/>
              <a:ea typeface="Calibri"/>
              <a:cs typeface="Calibri"/>
              <a:sym typeface="Calibri"/>
            </a:endParaRPr>
          </a:p>
          <a:p>
            <a:pPr marL="0" lvl="0" indent="0" algn="l" rtl="0">
              <a:lnSpc>
                <a:spcPct val="115000"/>
              </a:lnSpc>
              <a:spcBef>
                <a:spcPts val="1200"/>
              </a:spcBef>
              <a:spcAft>
                <a:spcPts val="0"/>
              </a:spcAft>
              <a:buClr>
                <a:schemeClr val="dk1"/>
              </a:buClr>
              <a:buSzPts val="1100"/>
              <a:buFont typeface="Arial"/>
              <a:buNone/>
            </a:pPr>
            <a:r>
              <a:rPr lang="en-GB">
                <a:latin typeface="Calibri"/>
                <a:ea typeface="Calibri"/>
                <a:cs typeface="Calibri"/>
                <a:sym typeface="Calibri"/>
              </a:rPr>
              <a:t>v. Papel </a:t>
            </a:r>
            <a:r>
              <a:rPr lang="en-GB" b="1">
                <a:latin typeface="Calibri"/>
                <a:ea typeface="Calibri"/>
                <a:cs typeface="Calibri"/>
                <a:sym typeface="Calibri"/>
              </a:rPr>
              <a:t>en el desarrollo profesional y la movilidad:</a:t>
            </a:r>
            <a:endParaRPr b="1">
              <a:latin typeface="Calibri"/>
              <a:ea typeface="Calibri"/>
              <a:cs typeface="Calibri"/>
              <a:sym typeface="Calibri"/>
            </a:endParaRPr>
          </a:p>
          <a:p>
            <a:pPr marL="457200" lvl="0" indent="-304800" algn="l" rtl="0">
              <a:lnSpc>
                <a:spcPct val="115000"/>
              </a:lnSpc>
              <a:spcBef>
                <a:spcPts val="1200"/>
              </a:spcBef>
              <a:spcAft>
                <a:spcPts val="0"/>
              </a:spcAft>
              <a:buClr>
                <a:schemeClr val="dk1"/>
              </a:buClr>
              <a:buSzPts val="1200"/>
              <a:buFont typeface="Calibri"/>
              <a:buChar char="●"/>
            </a:pPr>
            <a:r>
              <a:rPr lang="en-GB">
                <a:latin typeface="Calibri"/>
                <a:ea typeface="Calibri"/>
                <a:cs typeface="Calibri"/>
                <a:sym typeface="Calibri"/>
              </a:rPr>
              <a:t>Fundamental para desenvolverse en el trabajo basado en proyectos, las condiciones de los autónomos y la intensa colaboración en las artes escénicas.</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Permite a los profesionales manejar los altibajos, adaptarse a nuevas direcciones, recuperarse de los reveses y mantener el impulso profesional.</a:t>
            </a:r>
            <a:endParaRPr>
              <a:latin typeface="Calibri"/>
              <a:ea typeface="Calibri"/>
              <a:cs typeface="Calibri"/>
              <a:sym typeface="Calibri"/>
            </a:endParaRPr>
          </a:p>
          <a:p>
            <a:pPr marL="457200" lvl="0" indent="-304800" algn="l" rtl="0">
              <a:lnSpc>
                <a:spcPct val="115000"/>
              </a:lnSpc>
              <a:spcBef>
                <a:spcPts val="0"/>
              </a:spcBef>
              <a:spcAft>
                <a:spcPts val="0"/>
              </a:spcAft>
              <a:buClr>
                <a:schemeClr val="dk1"/>
              </a:buClr>
              <a:buSzPts val="1200"/>
              <a:buFont typeface="Calibri"/>
              <a:buChar char="●"/>
            </a:pPr>
            <a:r>
              <a:rPr lang="en-GB">
                <a:latin typeface="Calibri"/>
                <a:ea typeface="Calibri"/>
                <a:cs typeface="Calibri"/>
                <a:sym typeface="Calibri"/>
              </a:rPr>
              <a:t>Esencial para coordinar producciones complejas, involucrar a las partes interesadas y establecer relaciones profesionales a largo plazo.</a:t>
            </a:r>
            <a:endParaRPr>
              <a:latin typeface="Calibri"/>
              <a:ea typeface="Calibri"/>
              <a:cs typeface="Calibri"/>
              <a:sym typeface="Calibri"/>
            </a:endParaRPr>
          </a:p>
          <a:p>
            <a:pPr marL="0" lvl="0" indent="0" algn="l" rtl="0">
              <a:lnSpc>
                <a:spcPct val="115000"/>
              </a:lnSpc>
              <a:spcBef>
                <a:spcPts val="1200"/>
              </a:spcBef>
              <a:spcAft>
                <a:spcPts val="1200"/>
              </a:spcAft>
              <a:buSzPts val="1100"/>
              <a:buNone/>
            </a:pPr>
            <a:r>
              <a:rPr lang="en-GB">
                <a:latin typeface="Calibri"/>
                <a:ea typeface="Calibri"/>
                <a:cs typeface="Calibri"/>
                <a:sym typeface="Calibri"/>
              </a:rPr>
              <a:t>Comprender y </a:t>
            </a:r>
            <a:r>
              <a:rPr lang="en-GB" b="1">
                <a:latin typeface="Calibri"/>
                <a:ea typeface="Calibri"/>
                <a:cs typeface="Calibri"/>
                <a:sym typeface="Calibri"/>
              </a:rPr>
              <a:t>reconocer la naturaleza transversal </a:t>
            </a:r>
            <a:r>
              <a:rPr lang="en-GB">
                <a:latin typeface="Calibri"/>
                <a:ea typeface="Calibri"/>
                <a:cs typeface="Calibri"/>
                <a:sym typeface="Calibri"/>
              </a:rPr>
              <a:t>de las habilidades sociales en todos los campos </a:t>
            </a:r>
            <a:r>
              <a:rPr lang="en-GB" b="1">
                <a:latin typeface="Calibri"/>
                <a:ea typeface="Calibri"/>
                <a:cs typeface="Calibri"/>
                <a:sym typeface="Calibri"/>
              </a:rPr>
              <a:t>es clave para perfeccionar una mentalidad preparada para el futuro. </a:t>
            </a:r>
            <a:r>
              <a:rPr lang="en-GB">
                <a:latin typeface="Calibri"/>
                <a:ea typeface="Calibri"/>
                <a:cs typeface="Calibri"/>
                <a:sym typeface="Calibri"/>
              </a:rPr>
              <a:t>Desarrollar estas habilidades no solo ofrece ventajas personales, sino que también abre las puertas al desarrollo colectivo.</a:t>
            </a:r>
            <a:endParaRPr>
              <a:latin typeface="Calibri"/>
              <a:ea typeface="Calibri"/>
              <a:cs typeface="Calibri"/>
              <a:sym typeface="Calibri"/>
            </a:endParaRPr>
          </a:p>
        </p:txBody>
      </p:sp>
      <p:sp>
        <p:nvSpPr>
          <p:cNvPr id="439" name="Google Shape;439;g34519fc2d75_0_1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39</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4519fc2d7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Las definiciones clave de la gestión de personas  - habilidades sociales -  son:</a:t>
            </a:r>
            <a:endParaRPr b="1">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Comunicación</a:t>
            </a:r>
            <a:r>
              <a:rPr lang="en-GB">
                <a:latin typeface="Calibri"/>
                <a:ea typeface="Calibri"/>
                <a:cs typeface="Calibri"/>
                <a:sym typeface="Calibri"/>
              </a:rPr>
              <a:t>: la </a:t>
            </a:r>
            <a:r>
              <a:rPr lang="en-GB" b="1">
                <a:latin typeface="Calibri"/>
                <a:ea typeface="Calibri"/>
                <a:cs typeface="Calibri"/>
                <a:sym typeface="Calibri"/>
              </a:rPr>
              <a:t>capacidad </a:t>
            </a:r>
            <a:r>
              <a:rPr lang="en-GB">
                <a:latin typeface="Calibri"/>
                <a:ea typeface="Calibri"/>
                <a:cs typeface="Calibri"/>
                <a:sym typeface="Calibri"/>
              </a:rPr>
              <a:t>de expresar ideas con claridad, escuchar activamente y garantizar que la información fluya sin problemas en todo el equipo. Es fundamental para aclarar malentendidos y mantener la cohesión del equipo.</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Liderazgo</a:t>
            </a:r>
            <a:r>
              <a:rPr lang="en-GB">
                <a:latin typeface="Calibri"/>
                <a:ea typeface="Calibri"/>
                <a:cs typeface="Calibri"/>
                <a:sym typeface="Calibri"/>
              </a:rPr>
              <a:t>: la </a:t>
            </a:r>
            <a:r>
              <a:rPr lang="en-GB" b="1">
                <a:latin typeface="Calibri"/>
                <a:ea typeface="Calibri"/>
                <a:cs typeface="Calibri"/>
                <a:sym typeface="Calibri"/>
              </a:rPr>
              <a:t>capacidad </a:t>
            </a:r>
            <a:r>
              <a:rPr lang="en-GB">
                <a:latin typeface="Calibri"/>
                <a:ea typeface="Calibri"/>
                <a:cs typeface="Calibri"/>
                <a:sym typeface="Calibri"/>
              </a:rPr>
              <a:t>de inspirar, guiar y tomar decisiones, equilibrando la visión artística y el bienestar del equipo. Desempeña un papel clave en la resolución de conflictos y en la reorientación de los equipos durante los retos.</a:t>
            </a:r>
            <a:br>
              <a:rPr lang="en-GB">
                <a:latin typeface="Calibri"/>
                <a:ea typeface="Calibri"/>
                <a:cs typeface="Calibri"/>
                <a:sym typeface="Calibri"/>
              </a:rPr>
            </a:br>
            <a:br>
              <a:rPr lang="en-GB">
                <a:latin typeface="Calibri"/>
                <a:ea typeface="Calibri"/>
                <a:cs typeface="Calibri"/>
                <a:sym typeface="Calibri"/>
              </a:rPr>
            </a:br>
            <a:r>
              <a:rPr lang="en-GB" b="1">
                <a:latin typeface="Calibri"/>
                <a:ea typeface="Calibri"/>
                <a:cs typeface="Calibri"/>
                <a:sym typeface="Calibri"/>
              </a:rPr>
              <a:t>Adaptabilidad</a:t>
            </a:r>
            <a:r>
              <a:rPr lang="en-GB">
                <a:latin typeface="Calibri"/>
                <a:ea typeface="Calibri"/>
                <a:cs typeface="Calibri"/>
                <a:sym typeface="Calibri"/>
              </a:rPr>
              <a:t>: la </a:t>
            </a:r>
            <a:r>
              <a:rPr lang="en-GB" b="1">
                <a:latin typeface="Calibri"/>
                <a:ea typeface="Calibri"/>
                <a:cs typeface="Calibri"/>
                <a:sym typeface="Calibri"/>
              </a:rPr>
              <a:t>capacidad </a:t>
            </a:r>
            <a:r>
              <a:rPr lang="en-GB">
                <a:latin typeface="Calibri"/>
                <a:ea typeface="Calibri"/>
                <a:cs typeface="Calibri"/>
                <a:sym typeface="Calibri"/>
              </a:rPr>
              <a:t>de ajustarse rápidamente a cambios en los horarios, la dinámica del equipo o la dirección creativa. Es esencial para mantener la continuidad y la productividad cuando se enfrentan interrupciones inesperadas.</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Inteligencia emocional</a:t>
            </a:r>
            <a:r>
              <a:rPr lang="en-GB">
                <a:latin typeface="Calibri"/>
                <a:ea typeface="Calibri"/>
                <a:cs typeface="Calibri"/>
                <a:sym typeface="Calibri"/>
              </a:rPr>
              <a:t>: la </a:t>
            </a:r>
            <a:r>
              <a:rPr lang="en-GB" b="1">
                <a:latin typeface="Calibri"/>
                <a:ea typeface="Calibri"/>
                <a:cs typeface="Calibri"/>
                <a:sym typeface="Calibri"/>
              </a:rPr>
              <a:t>conciencia </a:t>
            </a:r>
            <a:r>
              <a:rPr lang="en-GB">
                <a:latin typeface="Calibri"/>
                <a:ea typeface="Calibri"/>
                <a:cs typeface="Calibri"/>
                <a:sym typeface="Calibri"/>
              </a:rPr>
              <a:t>y la regulación de las propias emociones, al tiempo que se comprende y se responde con sensibilidad a los demás. Contribuye a crear un entorno de equipo inclusivo y solidario.</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r>
              <a:rPr lang="en-GB" b="1">
                <a:latin typeface="Calibri"/>
                <a:ea typeface="Calibri"/>
                <a:cs typeface="Calibri"/>
                <a:sym typeface="Calibri"/>
              </a:rPr>
              <a:t>La resiliencia </a:t>
            </a:r>
            <a:r>
              <a:rPr lang="en-GB">
                <a:latin typeface="Calibri"/>
                <a:ea typeface="Calibri"/>
                <a:cs typeface="Calibri"/>
                <a:sym typeface="Calibri"/>
              </a:rPr>
              <a:t>es lo que nos ayuda a mantener los pies en la tierra cuando nos enfrentamos a contratiempos. Como </a:t>
            </a:r>
            <a:r>
              <a:rPr lang="en-GB" b="1">
                <a:latin typeface="Calibri"/>
                <a:ea typeface="Calibri"/>
                <a:cs typeface="Calibri"/>
                <a:sym typeface="Calibri"/>
              </a:rPr>
              <a:t>habilidad</a:t>
            </a:r>
            <a:r>
              <a:rPr lang="en-GB">
                <a:latin typeface="Calibri"/>
                <a:ea typeface="Calibri"/>
                <a:cs typeface="Calibri"/>
                <a:sym typeface="Calibri"/>
              </a:rPr>
              <a:t>, se trata de manejar la presión y recuperar la concentración. Como </a:t>
            </a:r>
            <a:r>
              <a:rPr lang="en-GB" b="1">
                <a:latin typeface="Calibri"/>
                <a:ea typeface="Calibri"/>
                <a:cs typeface="Calibri"/>
                <a:sym typeface="Calibri"/>
              </a:rPr>
              <a:t>competencia</a:t>
            </a:r>
            <a:r>
              <a:rPr lang="en-GB">
                <a:latin typeface="Calibri"/>
                <a:ea typeface="Calibri"/>
                <a:cs typeface="Calibri"/>
                <a:sym typeface="Calibri"/>
              </a:rPr>
              <a:t>, se trata de cómo nos mostramos ante los demás: manteniéndonos firmes, ofreciendo apoyo y adaptándonos juntos a los retos.</a:t>
            </a:r>
            <a:endParaRPr>
              <a:latin typeface="Calibri"/>
              <a:ea typeface="Calibri"/>
              <a:cs typeface="Calibri"/>
              <a:sym typeface="Calibri"/>
            </a:endParaRPr>
          </a:p>
          <a:p>
            <a:pPr marL="0" lvl="0" indent="0" algn="just" rtl="0">
              <a:lnSpc>
                <a:spcPct val="115000"/>
              </a:lnSpc>
              <a:spcBef>
                <a:spcPts val="1200"/>
              </a:spcBef>
              <a:spcAft>
                <a:spcPts val="0"/>
              </a:spcAft>
              <a:buClr>
                <a:schemeClr val="dk1"/>
              </a:buClr>
              <a:buSzPts val="1100"/>
              <a:buFont typeface="Arial"/>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a:latin typeface="Calibri"/>
                <a:ea typeface="Calibri"/>
                <a:cs typeface="Calibri"/>
                <a:sym typeface="Calibri"/>
              </a:rPr>
              <a:t>Una gestión sólida de las personas fomenta la resiliencia al crear confianza, liderar con empatía y mantener una comunicación honesta y clara cuando más importa.</a:t>
            </a:r>
            <a:br>
              <a:rPr lang="en-GB">
                <a:latin typeface="Calibri"/>
                <a:ea typeface="Calibri"/>
                <a:cs typeface="Calibri"/>
                <a:sym typeface="Calibri"/>
              </a:rPr>
            </a:b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Ejemplos del sector de las artes escénicas:</a:t>
            </a:r>
            <a:endParaRPr>
              <a:latin typeface="Calibri"/>
              <a:ea typeface="Calibri"/>
              <a:cs typeface="Calibri"/>
              <a:sym typeface="Calibri"/>
            </a:endParaRPr>
          </a:p>
          <a:p>
            <a:pPr marL="0" lvl="0" indent="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Las habilidades sociales, como la inteligencia emocional, la adaptabilidad y el liderazgo colaborativo, son esenciales en todas las disciplinas. Así es como se manifiestan en diferentes contextos:</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Danza</a:t>
            </a:r>
            <a:r>
              <a:rPr lang="en-GB" i="0" u="none" strike="noStrike" cap="none">
                <a:solidFill>
                  <a:schemeClr val="dk1"/>
                </a:solidFill>
                <a:latin typeface="Calibri"/>
                <a:ea typeface="Calibri"/>
                <a:cs typeface="Calibri"/>
                <a:sym typeface="Calibri"/>
              </a:rPr>
              <a:t>: La regulación emocional ayuda a los intérpretes a superar el esfuerzo físico, la vulnerabilidad expresiva y la sincronía del conjunto.</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Música</a:t>
            </a:r>
            <a:r>
              <a:rPr lang="en-GB" i="0" u="none" strike="noStrike" cap="none">
                <a:solidFill>
                  <a:schemeClr val="dk1"/>
                </a:solidFill>
                <a:latin typeface="Calibri"/>
                <a:ea typeface="Calibri"/>
                <a:cs typeface="Calibri"/>
                <a:sym typeface="Calibri"/>
              </a:rPr>
              <a:t>: la adaptabilidad ayuda a los conjuntos a responder a los cambios de tempo, la improvisación y la acústica en directo.</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Artes circenses</a:t>
            </a:r>
            <a:r>
              <a:rPr lang="en-GB" i="0" u="none" strike="noStrike" cap="none">
                <a:solidFill>
                  <a:schemeClr val="dk1"/>
                </a:solidFill>
                <a:latin typeface="Calibri"/>
                <a:ea typeface="Calibri"/>
                <a:cs typeface="Calibri"/>
                <a:sym typeface="Calibri"/>
              </a:rPr>
              <a:t>: la confianza y la resiliencia son esenciales para gestionar el riesgo, la precisión y la interdependencia.</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Palabra hablada</a:t>
            </a:r>
            <a:r>
              <a:rPr lang="en-GB" i="0" u="none" strike="noStrike" cap="none">
                <a:solidFill>
                  <a:schemeClr val="dk1"/>
                </a:solidFill>
                <a:latin typeface="Calibri"/>
                <a:ea typeface="Calibri"/>
                <a:cs typeface="Calibri"/>
                <a:sym typeface="Calibri"/>
              </a:rPr>
              <a:t>: la empatía y la escucha fomentan la conexión entre diversas experiencias vividas y narrativas culturales.</a:t>
            </a:r>
            <a:endParaRPr>
              <a:latin typeface="Calibri"/>
              <a:ea typeface="Calibri"/>
              <a:cs typeface="Calibri"/>
              <a:sym typeface="Calibri"/>
            </a:endParaRPr>
          </a:p>
          <a:p>
            <a:pPr marL="0" lvl="0" indent="0" algn="l" rtl="0">
              <a:lnSpc>
                <a:spcPct val="100000"/>
              </a:lnSpc>
              <a:spcBef>
                <a:spcPts val="0"/>
              </a:spcBef>
              <a:spcAft>
                <a:spcPts val="0"/>
              </a:spcAft>
              <a:buSzPts val="1400"/>
              <a:buNone/>
            </a:pPr>
            <a:endParaRPr b="1">
              <a:latin typeface="Calibri"/>
              <a:ea typeface="Calibri"/>
              <a:cs typeface="Calibri"/>
              <a:sym typeface="Calibri"/>
            </a:endParaRPr>
          </a:p>
          <a:p>
            <a:pPr marL="0" lvl="0" indent="0" algn="l" rtl="0">
              <a:lnSpc>
                <a:spcPct val="100000"/>
              </a:lnSpc>
              <a:spcBef>
                <a:spcPts val="0"/>
              </a:spcBef>
              <a:spcAft>
                <a:spcPts val="0"/>
              </a:spcAft>
              <a:buSzPts val="1400"/>
              <a:buNone/>
            </a:pPr>
            <a:r>
              <a:rPr lang="en-GB" b="1" i="0" u="none" strike="noStrike" cap="none">
                <a:solidFill>
                  <a:schemeClr val="dk1"/>
                </a:solidFill>
                <a:latin typeface="Calibri"/>
                <a:ea typeface="Calibri"/>
                <a:cs typeface="Calibri"/>
                <a:sym typeface="Calibri"/>
              </a:rPr>
              <a:t>Festivales</a:t>
            </a:r>
            <a:r>
              <a:rPr lang="en-GB" i="0" u="none" strike="noStrike" cap="none">
                <a:solidFill>
                  <a:schemeClr val="dk1"/>
                </a:solidFill>
                <a:latin typeface="Calibri"/>
                <a:ea typeface="Calibri"/>
                <a:cs typeface="Calibri"/>
                <a:sym typeface="Calibri"/>
              </a:rPr>
              <a:t>: la comunicación clara y la agilidad emocional ayudan a los equipos a coordinarse entre diferentes lugares, funciones y plazos.</a:t>
            </a: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r>
              <a:rPr lang="en-GB" i="0" u="none" strike="noStrike" cap="none">
                <a:solidFill>
                  <a:schemeClr val="dk1"/>
                </a:solidFill>
                <a:latin typeface="Calibri"/>
                <a:ea typeface="Calibri"/>
                <a:cs typeface="Calibri"/>
                <a:sym typeface="Calibri"/>
              </a:rPr>
              <a:t>💡Tómate tu tiempo para reflexionar sobre cómo se pueden adaptar las herramientas de resolución de conflictos al ritmo, las funciones y las presiones específicas de cada actuación.</a:t>
            </a:r>
            <a:endParaRPr>
              <a:latin typeface="Calibri"/>
              <a:ea typeface="Calibri"/>
              <a:cs typeface="Calibri"/>
              <a:sym typeface="Calibri"/>
            </a:endParaRPr>
          </a:p>
        </p:txBody>
      </p:sp>
      <p:sp>
        <p:nvSpPr>
          <p:cNvPr id="140" name="Google Shape;140;g34519fc2d75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4</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C98E6-1259-DD57-64F4-E4AF59CB759C}"/>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B589A825-9907-64B7-2A23-60648D57C95C}"/>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B0C9101D-C390-7AE2-7197-9DBF4215272E}"/>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61BE2662-287E-6972-9CCE-DF4F4F5176F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40</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4178328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Aprovecha este momento para consolidar lo aprendido en el capítulo 2.</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41</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0" name="Google Shape;48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4519fc2d75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a:latin typeface="Calibri"/>
                <a:ea typeface="Calibri"/>
                <a:cs typeface="Calibri"/>
                <a:sym typeface="Calibri"/>
              </a:rPr>
              <a:t>Reconocer y responder a la motivación individual y colectiva es un aspecto clave de la gestión eficaz de equipos. Mantener la motivación es especialmente importante en las diferentes fases de producción: comunicarse con claridad, animar y validar los esfuerzos y mantener el impulso.</a:t>
            </a:r>
            <a:endParaRPr>
              <a:latin typeface="Calibri"/>
              <a:ea typeface="Calibri"/>
              <a:cs typeface="Calibri"/>
              <a:sym typeface="Calibri"/>
            </a:endParaRPr>
          </a:p>
          <a:p>
            <a:pPr marL="0" lvl="0" indent="0" algn="l" rtl="0">
              <a:lnSpc>
                <a:spcPct val="100000"/>
              </a:lnSpc>
              <a:spcBef>
                <a:spcPts val="0"/>
              </a:spcBef>
              <a:spcAft>
                <a:spcPts val="0"/>
              </a:spcAft>
              <a:buSzPts val="1400"/>
              <a:buNone/>
            </a:pPr>
            <a:br>
              <a:rPr lang="en-GB">
                <a:latin typeface="Calibri"/>
                <a:ea typeface="Calibri"/>
                <a:cs typeface="Calibri"/>
                <a:sym typeface="Calibri"/>
              </a:rPr>
            </a:br>
            <a:r>
              <a:rPr lang="en-GB">
                <a:latin typeface="Calibri"/>
                <a:ea typeface="Calibri"/>
                <a:cs typeface="Calibri"/>
                <a:sym typeface="Calibri"/>
              </a:rPr>
              <a:t>Hay dos tipos de </a:t>
            </a:r>
            <a:r>
              <a:rPr lang="en-GB" b="1">
                <a:latin typeface="Calibri"/>
                <a:ea typeface="Calibri"/>
                <a:cs typeface="Calibri"/>
                <a:sym typeface="Calibri"/>
              </a:rPr>
              <a:t>motivación</a:t>
            </a:r>
            <a:r>
              <a:rPr lang="en-GB">
                <a:latin typeface="Calibri"/>
                <a:ea typeface="Calibri"/>
                <a:cs typeface="Calibri"/>
                <a:sym typeface="Calibri"/>
              </a:rPr>
              <a:t>:</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La motivación intrínseca </a:t>
            </a:r>
            <a:r>
              <a:rPr lang="en-GB">
                <a:latin typeface="Calibri"/>
                <a:ea typeface="Calibri"/>
                <a:cs typeface="Calibri"/>
                <a:sym typeface="Calibri"/>
              </a:rPr>
              <a:t>proviene del interior e implica participar en una actividad por sí misma, impulsada por la satisfacción interna, la pasión o la realización personal. En las artes escénicas, esto incluye:</a:t>
            </a:r>
            <a:endParaRPr>
              <a:latin typeface="Calibri"/>
              <a:ea typeface="Calibri"/>
              <a:cs typeface="Calibri"/>
              <a:sym typeface="Calibri"/>
            </a:endParaRPr>
          </a:p>
          <a:p>
            <a:pPr marL="457200" lvl="0" indent="-304800" algn="l" rtl="0">
              <a:lnSpc>
                <a:spcPct val="100000"/>
              </a:lnSpc>
              <a:spcBef>
                <a:spcPts val="1200"/>
              </a:spcBef>
              <a:spcAft>
                <a:spcPts val="0"/>
              </a:spcAft>
              <a:buClr>
                <a:schemeClr val="dk1"/>
              </a:buClr>
              <a:buSzPts val="1200"/>
              <a:buFont typeface="Calibri"/>
              <a:buChar char="●"/>
            </a:pPr>
            <a:r>
              <a:rPr lang="en-GB" b="1">
                <a:latin typeface="Calibri"/>
                <a:ea typeface="Calibri"/>
                <a:cs typeface="Calibri"/>
                <a:sym typeface="Calibri"/>
              </a:rPr>
              <a:t>El amor por el oficio y la expresión creativa: </a:t>
            </a:r>
            <a:r>
              <a:rPr lang="en-GB">
                <a:latin typeface="Calibri"/>
                <a:ea typeface="Calibri"/>
                <a:cs typeface="Calibri"/>
                <a:sym typeface="Calibri"/>
              </a:rPr>
              <a:t>disfrutar de la creación artística (por ejemplo, director artístico, escenógrafo) o de las funciones de apoyo técnico.</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Crecimiento personal: </a:t>
            </a:r>
            <a:r>
              <a:rPr lang="en-GB">
                <a:latin typeface="Calibri"/>
                <a:ea typeface="Calibri"/>
                <a:cs typeface="Calibri"/>
                <a:sym typeface="Calibri"/>
              </a:rPr>
              <a:t>mejorar las habilidades, desafiarse a uno mismo o probar nuevas técnicas.</a:t>
            </a:r>
            <a:endParaRPr>
              <a:latin typeface="Calibri"/>
              <a:ea typeface="Calibri"/>
              <a:cs typeface="Calibri"/>
              <a:sym typeface="Calibri"/>
            </a:endParaRPr>
          </a:p>
          <a:p>
            <a:pPr marL="457200" lvl="0" indent="-304800" algn="l" rtl="0">
              <a:lnSpc>
                <a:spcPct val="100000"/>
              </a:lnSpc>
              <a:spcBef>
                <a:spcPts val="0"/>
              </a:spcBef>
              <a:spcAft>
                <a:spcPts val="0"/>
              </a:spcAft>
              <a:buClr>
                <a:schemeClr val="dk1"/>
              </a:buClr>
              <a:buSzPts val="1200"/>
              <a:buFont typeface="Calibri"/>
              <a:buChar char="●"/>
            </a:pPr>
            <a:r>
              <a:rPr lang="en-GB" b="1">
                <a:latin typeface="Calibri"/>
                <a:ea typeface="Calibri"/>
                <a:cs typeface="Calibri"/>
                <a:sym typeface="Calibri"/>
              </a:rPr>
              <a:t>Experiencia de flujo: </a:t>
            </a:r>
            <a:r>
              <a:rPr lang="en-GB">
                <a:latin typeface="Calibri"/>
                <a:ea typeface="Calibri"/>
                <a:cs typeface="Calibri"/>
                <a:sym typeface="Calibri"/>
              </a:rPr>
              <a:t>sentirse totalmente inmerso y lleno de energía durante los ensayos o las representaciones.</a:t>
            </a:r>
            <a:endParaRPr>
              <a:latin typeface="Calibri"/>
              <a:ea typeface="Calibri"/>
              <a:cs typeface="Calibri"/>
              <a:sym typeface="Calibri"/>
            </a:endParaRPr>
          </a:p>
          <a:p>
            <a:pPr marL="0" lvl="0" indent="0" algn="l" rtl="0">
              <a:lnSpc>
                <a:spcPct val="100000"/>
              </a:lnSpc>
              <a:spcBef>
                <a:spcPts val="1200"/>
              </a:spcBef>
              <a:spcAft>
                <a:spcPts val="0"/>
              </a:spcAft>
              <a:buClr>
                <a:schemeClr val="dk1"/>
              </a:buClr>
              <a:buSzPts val="1100"/>
              <a:buFont typeface="Arial"/>
              <a:buNone/>
            </a:pPr>
            <a:r>
              <a:rPr lang="en-GB" b="1">
                <a:latin typeface="Calibri"/>
                <a:ea typeface="Calibri"/>
                <a:cs typeface="Calibri"/>
                <a:sym typeface="Calibri"/>
              </a:rPr>
              <a:t>La motivación extrínseca</a:t>
            </a:r>
            <a:r>
              <a:rPr lang="en-GB">
                <a:latin typeface="Calibri"/>
                <a:ea typeface="Calibri"/>
                <a:cs typeface="Calibri"/>
                <a:sym typeface="Calibri"/>
              </a:rPr>
              <a:t>, por el contrario, proviene del exterior y se refiere a recompensas externas como el dinero, el reconocimiento o el estatus.</a:t>
            </a:r>
            <a:endParaRPr>
              <a:latin typeface="Calibri"/>
              <a:ea typeface="Calibri"/>
              <a:cs typeface="Calibri"/>
              <a:sym typeface="Calibri"/>
            </a:endParaRPr>
          </a:p>
          <a:p>
            <a:pPr marL="0" lvl="0" indent="0" algn="just" rtl="0">
              <a:lnSpc>
                <a:spcPct val="100000"/>
              </a:lnSpc>
              <a:spcBef>
                <a:spcPts val="1200"/>
              </a:spcBef>
              <a:spcAft>
                <a:spcPts val="1200"/>
              </a:spcAft>
              <a:buClr>
                <a:schemeClr val="dk1"/>
              </a:buClr>
              <a:buSzPts val="1100"/>
              <a:buFont typeface="Arial"/>
              <a:buNone/>
            </a:pPr>
            <a:endParaRPr>
              <a:latin typeface="Calibri"/>
              <a:ea typeface="Calibri"/>
              <a:cs typeface="Calibri"/>
              <a:sym typeface="Calibri"/>
            </a:endParaRPr>
          </a:p>
        </p:txBody>
      </p:sp>
      <p:sp>
        <p:nvSpPr>
          <p:cNvPr id="150" name="Google Shape;150;g34519fc2d75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374550b718a_1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9" name="Google Shape;159;g374550b718a_1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228600" algn="l" rtl="0">
              <a:lnSpc>
                <a:spcPct val="100000"/>
              </a:lnSpc>
              <a:spcBef>
                <a:spcPts val="0"/>
              </a:spcBef>
              <a:spcAft>
                <a:spcPts val="0"/>
              </a:spcAft>
              <a:buSzPts val="1400"/>
              <a:buNone/>
            </a:pPr>
            <a:r>
              <a:rPr lang="en-GB" sz="1200" b="1" i="0" u="none" strike="noStrike" cap="none">
                <a:latin typeface="Calibri"/>
                <a:ea typeface="Calibri"/>
                <a:cs typeface="Calibri"/>
                <a:sym typeface="Calibri"/>
              </a:rPr>
              <a:t>Propósito compartido: bases para una colaboración eficaz</a:t>
            </a:r>
            <a:endParaRPr sz="1200" b="1"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b="1">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En las artes escénicas, la colaboración no es una opción, sino la base de toda producción exitosa. El trabajo en equipo eficaz requiere estrategias prácticas para gestionar con fluidez la dinámica del equipo, definir claramente las funciones, la diversidad y la gestión del talento. Estos enfoques ayudan a fomentar un entorno de trabajo saludable e inclusivo y orientan la colaboración hacia </a:t>
            </a:r>
            <a:r>
              <a:rPr lang="en-GB" sz="1200" b="1" i="0" u="none" strike="noStrike" cap="none">
                <a:latin typeface="Calibri"/>
                <a:ea typeface="Calibri"/>
                <a:cs typeface="Calibri"/>
                <a:sym typeface="Calibri"/>
              </a:rPr>
              <a:t>el cumplimiento de un sentido común de propósito y objetivos creativos</a:t>
            </a:r>
            <a:r>
              <a:rPr lang="en-GB" sz="1200" i="0" u="none" strike="noStrike" cap="none">
                <a:latin typeface="Calibri"/>
                <a:ea typeface="Calibri"/>
                <a:cs typeface="Calibri"/>
                <a:sym typeface="Calibri"/>
              </a:rPr>
              <a:t>. Ya sea dirigiendo una producción, coordinando un festival o gestionando un recinto, comprender cómo definir las funciones, gestionar equipos multidisciplinares y liderar tanto proyectos a corto plazo como iniciativas a largo plazo es esencial para el éxito.</a:t>
            </a:r>
            <a:endParaRPr sz="1200"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b="1" i="0" u="none" strike="noStrike" cap="none">
                <a:latin typeface="Calibri"/>
                <a:ea typeface="Calibri"/>
                <a:cs typeface="Calibri"/>
                <a:sym typeface="Calibri"/>
              </a:rPr>
              <a:t>La motivación y el liderazgo se manifiestan de forma diferente </a:t>
            </a:r>
            <a:r>
              <a:rPr lang="en-GB" sz="1200" i="0" u="none" strike="noStrike" cap="none">
                <a:latin typeface="Calibri"/>
                <a:ea typeface="Calibri"/>
                <a:cs typeface="Calibri"/>
                <a:sym typeface="Calibri"/>
              </a:rPr>
              <a:t>en el panorama de las actuaciones en directo. En los conjuntos </a:t>
            </a:r>
            <a:r>
              <a:rPr lang="en-GB" sz="1200" b="1" i="0" u="none" strike="noStrike" cap="none">
                <a:latin typeface="Calibri"/>
                <a:ea typeface="Calibri"/>
                <a:cs typeface="Calibri"/>
                <a:sym typeface="Calibri"/>
              </a:rPr>
              <a:t>musicales</a:t>
            </a:r>
            <a:r>
              <a:rPr lang="en-GB" sz="1200" i="0" u="none" strike="noStrike" cap="none">
                <a:latin typeface="Calibri"/>
                <a:ea typeface="Calibri"/>
                <a:cs typeface="Calibri"/>
                <a:sym typeface="Calibri"/>
              </a:rPr>
              <a:t>, la conciencia emocional y la comunicación clara ayudan a mantener la energía y la cohesión durante los largos ensayos o la improvisación en directo. En las compañías </a:t>
            </a:r>
            <a:r>
              <a:rPr lang="en-GB" sz="1200" b="1" i="0" u="none" strike="noStrike" cap="none">
                <a:latin typeface="Calibri"/>
                <a:ea typeface="Calibri"/>
                <a:cs typeface="Calibri"/>
                <a:sym typeface="Calibri"/>
              </a:rPr>
              <a:t>de danza</a:t>
            </a:r>
            <a:r>
              <a:rPr lang="en-GB" sz="1200" i="0" u="none" strike="noStrike" cap="none">
                <a:latin typeface="Calibri"/>
                <a:ea typeface="Calibri"/>
                <a:cs typeface="Calibri"/>
                <a:sym typeface="Calibri"/>
              </a:rPr>
              <a:t>, la motivación suele estar ligada a la resistencia física, la claridad expresiva y la sincronía del grupo. </a:t>
            </a:r>
            <a:r>
              <a:rPr lang="en-GB" sz="1200" b="1" i="0" u="none" strike="noStrike" cap="none">
                <a:latin typeface="Calibri"/>
                <a:ea typeface="Calibri"/>
                <a:cs typeface="Calibri"/>
                <a:sym typeface="Calibri"/>
              </a:rPr>
              <a:t>Los equipos de los festivales, </a:t>
            </a:r>
            <a:r>
              <a:rPr lang="en-GB" sz="1200" i="0" u="none" strike="noStrike" cap="none">
                <a:latin typeface="Calibri"/>
                <a:ea typeface="Calibri"/>
                <a:cs typeface="Calibri"/>
                <a:sym typeface="Calibri"/>
              </a:rPr>
              <a:t>que trabajan en múltiples recintos y disciplinas, dependen de la adaptabilidad y el propósito común para mantener el impulso bajo complejas presiones logísticas.</a:t>
            </a:r>
            <a:endParaRPr sz="1200" i="0"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 </a:t>
            </a:r>
            <a:r>
              <a:rPr lang="en-GB" sz="1200" i="1" u="none" strike="noStrike" cap="none">
                <a:latin typeface="Calibri"/>
                <a:ea typeface="Calibri"/>
                <a:cs typeface="Calibri"/>
                <a:sym typeface="Calibri"/>
              </a:rPr>
              <a:t>💡Como formador, debes tener en cuenta cómo estas dinámicas específicas del sector determinan la forma en que se aplican y se fomentan las habilidades sociales.</a:t>
            </a:r>
            <a:endParaRPr sz="1200" i="1" u="none" strike="noStrike" cap="none">
              <a:latin typeface="Calibri"/>
              <a:ea typeface="Calibri"/>
              <a:cs typeface="Calibri"/>
              <a:sym typeface="Calibri"/>
            </a:endParaRPr>
          </a:p>
          <a:p>
            <a:pPr marL="457200" lvl="0" indent="-228600" algn="l" rtl="0">
              <a:lnSpc>
                <a:spcPct val="100000"/>
              </a:lnSpc>
              <a:spcBef>
                <a:spcPts val="0"/>
              </a:spcBef>
              <a:spcAft>
                <a:spcPts val="0"/>
              </a:spcAft>
              <a:buSzPts val="1400"/>
              <a:buNone/>
            </a:pPr>
            <a:endParaRPr>
              <a:latin typeface="Calibri"/>
              <a:ea typeface="Calibri"/>
              <a:cs typeface="Calibri"/>
              <a:sym typeface="Calibri"/>
            </a:endParaRPr>
          </a:p>
          <a:p>
            <a:pPr marL="457200" marR="0" lvl="0" indent="-228600" algn="l" rtl="0">
              <a:lnSpc>
                <a:spcPct val="100000"/>
              </a:lnSpc>
              <a:spcBef>
                <a:spcPts val="0"/>
              </a:spcBef>
              <a:spcAft>
                <a:spcPts val="0"/>
              </a:spcAft>
              <a:buSzPts val="1400"/>
              <a:buNone/>
            </a:pPr>
            <a:r>
              <a:rPr lang="en-GB" sz="1200" i="0" u="none" strike="noStrike" cap="none">
                <a:latin typeface="Calibri"/>
                <a:ea typeface="Calibri"/>
                <a:cs typeface="Calibri"/>
                <a:sym typeface="Calibri"/>
              </a:rPr>
              <a:t>Estas dinámicas se aplican a todas las artes escénicas: </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en la danza, los colaboradores principales pueden ser coreógrafos y directores de ensayos;</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 en la música, los directores de conjuntos y los técnicos de sonido; </a:t>
            </a:r>
            <a:endParaRPr sz="1200" i="0" u="none" strike="noStrike" cap="none">
              <a:latin typeface="Calibri"/>
              <a:ea typeface="Calibri"/>
              <a:cs typeface="Calibri"/>
              <a:sym typeface="Calibri"/>
            </a:endParaRPr>
          </a:p>
          <a:p>
            <a:pPr marL="457200" marR="0" lvl="0" indent="-317500" algn="l" rtl="0">
              <a:lnSpc>
                <a:spcPct val="100000"/>
              </a:lnSpc>
              <a:spcBef>
                <a:spcPts val="0"/>
              </a:spcBef>
              <a:spcAft>
                <a:spcPts val="0"/>
              </a:spcAft>
              <a:buClr>
                <a:schemeClr val="dk1"/>
              </a:buClr>
              <a:buSzPts val="1400"/>
              <a:buFont typeface="Calibri"/>
              <a:buChar char="-"/>
            </a:pPr>
            <a:r>
              <a:rPr lang="en-GB" sz="1200" i="0" u="none" strike="noStrike" cap="none">
                <a:latin typeface="Calibri"/>
                <a:ea typeface="Calibri"/>
                <a:cs typeface="Calibri"/>
                <a:sym typeface="Calibri"/>
              </a:rPr>
              <a:t>en los festivales, los directores de escena y los enlaces con los artistas. </a:t>
            </a:r>
            <a:endParaRPr sz="1200" i="0" u="none" strike="noStrike" cap="none">
              <a:latin typeface="Calibri"/>
              <a:ea typeface="Calibri"/>
              <a:cs typeface="Calibri"/>
              <a:sym typeface="Calibri"/>
            </a:endParaRPr>
          </a:p>
          <a:p>
            <a:pPr marL="457200" marR="0" lvl="0" indent="0" algn="l" rtl="0">
              <a:lnSpc>
                <a:spcPct val="100000"/>
              </a:lnSpc>
              <a:spcBef>
                <a:spcPts val="0"/>
              </a:spcBef>
              <a:spcAft>
                <a:spcPts val="0"/>
              </a:spcAft>
              <a:buNone/>
            </a:pPr>
            <a:endParaRPr b="1">
              <a:latin typeface="Calibri"/>
              <a:ea typeface="Calibri"/>
              <a:cs typeface="Calibri"/>
              <a:sym typeface="Calibri"/>
            </a:endParaRPr>
          </a:p>
          <a:p>
            <a:pPr marL="457200" marR="0" lvl="0" indent="0" algn="l" rtl="0">
              <a:lnSpc>
                <a:spcPct val="100000"/>
              </a:lnSpc>
              <a:spcBef>
                <a:spcPts val="0"/>
              </a:spcBef>
              <a:spcAft>
                <a:spcPts val="0"/>
              </a:spcAft>
              <a:buNone/>
            </a:pPr>
            <a:r>
              <a:rPr lang="en-GB" sz="1200" b="1" i="0" u="none" strike="noStrike" cap="none">
                <a:latin typeface="Calibri"/>
                <a:ea typeface="Calibri"/>
                <a:cs typeface="Calibri"/>
                <a:sym typeface="Calibri"/>
              </a:rPr>
              <a:t>Cada contexto aporta ritmos, jerarquías y trabajo emocional únicos.</a:t>
            </a:r>
            <a:br>
              <a:rPr lang="en-GB" b="1">
                <a:latin typeface="Calibri"/>
                <a:ea typeface="Calibri"/>
                <a:cs typeface="Calibri"/>
                <a:sym typeface="Calibri"/>
              </a:rPr>
            </a:br>
            <a:endParaRPr b="1">
              <a:latin typeface="Calibri"/>
              <a:ea typeface="Calibri"/>
              <a:cs typeface="Calibri"/>
              <a:sym typeface="Calibri"/>
            </a:endParaRPr>
          </a:p>
        </p:txBody>
      </p:sp>
      <p:sp>
        <p:nvSpPr>
          <p:cNvPr id="160" name="Google Shape;160;g374550b718a_1_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34519fc2d75_0_2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1" name="Google Shape;171;g34519fc2d75_0_22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1200"/>
              </a:spcBef>
              <a:spcAft>
                <a:spcPts val="0"/>
              </a:spcAft>
              <a:buSzPts val="1100"/>
              <a:buNone/>
            </a:pPr>
            <a:r>
              <a:rPr lang="en-GB">
                <a:latin typeface="Calibri"/>
                <a:ea typeface="Calibri"/>
                <a:cs typeface="Calibri"/>
                <a:sym typeface="Calibri"/>
              </a:rPr>
              <a:t>La claridad de funciones es esencial, ya sea que se trate de coordinar una compañía de danza itinerante, gestionar un festival de música con múltiples escenarios o producir una ópera específica para un lugar determinado. </a:t>
            </a:r>
            <a:endParaRPr>
              <a:latin typeface="Calibri"/>
              <a:ea typeface="Calibri"/>
              <a:cs typeface="Calibri"/>
              <a:sym typeface="Calibri"/>
            </a:endParaRPr>
          </a:p>
          <a:p>
            <a:pPr marL="0" lvl="0" indent="0" algn="l" rtl="0">
              <a:spcBef>
                <a:spcPts val="1200"/>
              </a:spcBef>
              <a:spcAft>
                <a:spcPts val="1200"/>
              </a:spcAft>
              <a:buClr>
                <a:schemeClr val="dk1"/>
              </a:buClr>
              <a:buSzPts val="1100"/>
              <a:buFont typeface="Arial"/>
              <a:buNone/>
            </a:pPr>
            <a:r>
              <a:rPr lang="en-GB">
                <a:latin typeface="Calibri"/>
                <a:ea typeface="Calibri"/>
                <a:cs typeface="Calibri"/>
                <a:sym typeface="Calibri"/>
              </a:rPr>
              <a:t>Herramientas como </a:t>
            </a:r>
            <a:r>
              <a:rPr lang="en-GB" b="1">
                <a:latin typeface="Calibri"/>
                <a:ea typeface="Calibri"/>
                <a:cs typeface="Calibri"/>
                <a:sym typeface="Calibri"/>
              </a:rPr>
              <a:t>la matriz RACI ayudan a equipos de diferentes disciplinas a definir las responsabilidades de forma transparente </a:t>
            </a:r>
            <a:r>
              <a:rPr lang="en-GB">
                <a:latin typeface="Calibri"/>
                <a:ea typeface="Calibri"/>
                <a:cs typeface="Calibri"/>
                <a:sym typeface="Calibri"/>
              </a:rPr>
              <a:t>y </a:t>
            </a:r>
            <a:r>
              <a:rPr lang="en-GB" b="1">
                <a:latin typeface="Calibri"/>
                <a:ea typeface="Calibri"/>
                <a:cs typeface="Calibri"/>
                <a:sym typeface="Calibri"/>
              </a:rPr>
              <a:t>evitar </a:t>
            </a:r>
            <a:r>
              <a:rPr lang="en-GB">
                <a:latin typeface="Calibri"/>
                <a:ea typeface="Calibri"/>
                <a:cs typeface="Calibri"/>
                <a:sym typeface="Calibri"/>
              </a:rPr>
              <a:t>solapamientos o </a:t>
            </a:r>
            <a:r>
              <a:rPr lang="en-GB" b="1">
                <a:latin typeface="Calibri"/>
                <a:ea typeface="Calibri"/>
                <a:cs typeface="Calibri"/>
                <a:sym typeface="Calibri"/>
              </a:rPr>
              <a:t>malentendidos</a:t>
            </a:r>
            <a:r>
              <a:rPr lang="en-GB">
                <a:latin typeface="Calibri"/>
                <a:ea typeface="Calibri"/>
                <a:cs typeface="Calibri"/>
                <a:sym typeface="Calibri"/>
              </a:rPr>
              <a:t>.</a:t>
            </a:r>
            <a:endParaRPr>
              <a:latin typeface="Calibri"/>
              <a:ea typeface="Calibri"/>
              <a:cs typeface="Calibri"/>
              <a:sym typeface="Calibri"/>
            </a:endParaRPr>
          </a:p>
        </p:txBody>
      </p:sp>
      <p:sp>
        <p:nvSpPr>
          <p:cNvPr id="172" name="Google Shape;172;g34519fc2d75_0_22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6B4B-6215-7CD2-BB9C-E4C23CF0170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5698022-D1F1-B77B-3101-06D7360F70F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25A565D-F23D-EA22-31AD-131126CEA058}"/>
              </a:ext>
            </a:extLst>
          </p:cNvPr>
          <p:cNvSpPr>
            <a:spLocks noGrp="1"/>
          </p:cNvSpPr>
          <p:nvPr>
            <p:ph type="body" idx="1"/>
          </p:nvPr>
        </p:nvSpPr>
        <p:spPr/>
        <p:txBody>
          <a:bodyPr/>
          <a:lstStyle/>
          <a:p>
            <a:r>
              <a:rPr lang="en-US" sz="1100" b="0" dirty="0">
                <a:latin typeface="Calibri" panose="020F0502020204030204" pitchFamily="34" charset="0"/>
                <a:ea typeface="Calibri" panose="020F0502020204030204" pitchFamily="34" charset="0"/>
                <a:cs typeface="Calibri" panose="020F0502020204030204" pitchFamily="34" charset="0"/>
              </a:rPr>
              <a:t>Responda a las preguntas: </a:t>
            </a:r>
          </a:p>
          <a:p>
            <a:pPr marL="171450" lvl="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¿Cuáles fueron los descubrimientos o dificultades al intentar definir R, A, C e I para cada función?</a:t>
            </a:r>
            <a:endParaRPr lang="el-GR" sz="1100" dirty="0">
              <a:latin typeface="Calibri" panose="020F0502020204030204" pitchFamily="34" charset="0"/>
              <a:ea typeface="Calibri" panose="020F0502020204030204" pitchFamily="34" charset="0"/>
              <a:cs typeface="Times New Roman" panose="02020603050405020304" pitchFamily="18" charset="0"/>
            </a:endParaRPr>
          </a:p>
          <a:p>
            <a:pPr marL="171450" lvl="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¿Hubo alguna sorpresa en cuanto a quién marcó como «Responsable» (A) o «Encargado» (R)?</a:t>
            </a:r>
            <a:endParaRPr lang="el-GR" sz="1100" dirty="0">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100" dirty="0">
                <a:latin typeface="Calibri" panose="020F0502020204030204" pitchFamily="34" charset="0"/>
                <a:ea typeface="Calibri" panose="020F0502020204030204" pitchFamily="34" charset="0"/>
                <a:cs typeface="Times New Roman" panose="02020603050405020304" pitchFamily="18" charset="0"/>
              </a:rPr>
              <a:t>¿Cree que esta división de funciones mediante RACI es realista en su práctica diaria de las artes escénicas? ¿Por qué sí o por qué no?</a:t>
            </a:r>
          </a:p>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F3DD760-9EB7-0C3B-2C73-6D6E510B91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8</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84047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34519fc2d75_0_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0" name="Google Shape;180;g34519fc2d75_0_1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1" name="Google Shape;181;g34519fc2d75_0_1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200"/>
              <a:buFont typeface="Arial"/>
              <a:buNone/>
              <a:defRPr sz="2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8" name="Google Shape;2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34" name="Google Shape;34;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0" name="Google Shape;40;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41" name="Google Shape;4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8" name="Google Shape;48;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50" name="Google Shape;5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2" name="Google Shape;62;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8"/>
          <p:cNvSpPr>
            <a:spLocks noGrp="1"/>
          </p:cNvSpPr>
          <p:nvPr>
            <p:ph type="pic" idx="2"/>
          </p:nvPr>
        </p:nvSpPr>
        <p:spPr>
          <a:xfrm>
            <a:off x="1792288" y="612775"/>
            <a:ext cx="5486400" cy="4114800"/>
          </a:xfrm>
          <a:prstGeom prst="rect">
            <a:avLst/>
          </a:prstGeom>
          <a:noFill/>
          <a:ln>
            <a:noFill/>
          </a:ln>
        </p:spPr>
      </p:sp>
      <p:sp>
        <p:nvSpPr>
          <p:cNvPr id="68" name="Google Shape;68;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9" name="Google Shape;69;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7.jp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19.png"/></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5" Type="http://schemas.openxmlformats.org/officeDocument/2006/relationships/image" Target="../media/image23.png"/><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0.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1.xml"/><Relationship Id="rId1" Type="http://schemas.openxmlformats.org/officeDocument/2006/relationships/slideLayout" Target="../slideLayouts/slideLayout1.xml"/><Relationship Id="rId6" Type="http://schemas.openxmlformats.org/officeDocument/2006/relationships/image" Target="../media/image24.svg"/><Relationship Id="rId5" Type="http://schemas.openxmlformats.org/officeDocument/2006/relationships/image" Target="../media/image13.png"/><Relationship Id="rId4" Type="http://schemas.openxmlformats.org/officeDocument/2006/relationships/image" Target="../media/image8.svg"/></Relationships>
</file>

<file path=ppt/slides/_rels/slide42.xml.rels><?xml version="1.0" encoding="UTF-8" standalone="yes"?>
<Relationships xmlns="http://schemas.openxmlformats.org/package/2006/relationships"><Relationship Id="rId8" Type="http://schemas.openxmlformats.org/officeDocument/2006/relationships/image" Target="../media/image27.jpg"/><Relationship Id="rId13" Type="http://schemas.openxmlformats.org/officeDocument/2006/relationships/image" Target="../media/image32.jpg"/><Relationship Id="rId3" Type="http://schemas.openxmlformats.org/officeDocument/2006/relationships/image" Target="../media/image2.png"/><Relationship Id="rId7" Type="http://schemas.openxmlformats.org/officeDocument/2006/relationships/image" Target="../media/image26.png"/><Relationship Id="rId12" Type="http://schemas.openxmlformats.org/officeDocument/2006/relationships/image" Target="../media/image31.png"/><Relationship Id="rId17" Type="http://schemas.openxmlformats.org/officeDocument/2006/relationships/image" Target="../media/image36.png"/><Relationship Id="rId2" Type="http://schemas.openxmlformats.org/officeDocument/2006/relationships/notesSlide" Target="../notesSlides/notesSlide42.xml"/><Relationship Id="rId16" Type="http://schemas.openxmlformats.org/officeDocument/2006/relationships/image" Target="../media/image35.png"/><Relationship Id="rId1" Type="http://schemas.openxmlformats.org/officeDocument/2006/relationships/slideLayout" Target="../slideLayouts/slideLayout1.xml"/><Relationship Id="rId6" Type="http://schemas.openxmlformats.org/officeDocument/2006/relationships/image" Target="../media/image25.png"/><Relationship Id="rId11" Type="http://schemas.openxmlformats.org/officeDocument/2006/relationships/image" Target="../media/image30.png"/><Relationship Id="rId5" Type="http://schemas.openxmlformats.org/officeDocument/2006/relationships/image" Target="../media/image3.png"/><Relationship Id="rId15" Type="http://schemas.openxmlformats.org/officeDocument/2006/relationships/image" Target="../media/image34.png"/><Relationship Id="rId10" Type="http://schemas.openxmlformats.org/officeDocument/2006/relationships/image" Target="../media/image29.png"/><Relationship Id="rId4" Type="http://schemas.openxmlformats.org/officeDocument/2006/relationships/image" Target="../media/image4.png"/><Relationship Id="rId9" Type="http://schemas.openxmlformats.org/officeDocument/2006/relationships/image" Target="../media/image28.png"/><Relationship Id="rId14" Type="http://schemas.openxmlformats.org/officeDocument/2006/relationships/image" Target="../media/image3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Εικόνα που περιέχει κείμενο&#10;&#10;Περιγραφή που δημιουργήθηκε αυτόματα"/>
          <p:cNvPicPr preferRelativeResize="0"/>
          <p:nvPr/>
        </p:nvPicPr>
        <p:blipFill rotWithShape="1">
          <a:blip r:embed="rId3">
            <a:alphaModFix/>
          </a:blip>
          <a:srcRect/>
          <a:stretch/>
        </p:blipFill>
        <p:spPr>
          <a:xfrm>
            <a:off x="7261453" y="834093"/>
            <a:ext cx="7828623" cy="1642407"/>
          </a:xfrm>
          <a:prstGeom prst="rect">
            <a:avLst/>
          </a:prstGeom>
          <a:noFill/>
          <a:ln>
            <a:noFill/>
          </a:ln>
        </p:spPr>
      </p:pic>
      <p:sp>
        <p:nvSpPr>
          <p:cNvPr id="89" name="Google Shape;89;p1"/>
          <p:cNvSpPr/>
          <p:nvPr/>
        </p:nvSpPr>
        <p:spPr>
          <a:xfrm rot="-5400000">
            <a:off x="8390496" y="4139492"/>
            <a:ext cx="15426973" cy="6672166"/>
          </a:xfrm>
          <a:custGeom>
            <a:avLst/>
            <a:gdLst/>
            <a:ahLst/>
            <a:cxnLst/>
            <a:rect l="l" t="t" r="r" b="b"/>
            <a:pathLst>
              <a:path w="15426973" h="6672166" extrusionOk="0">
                <a:moveTo>
                  <a:pt x="0" y="0"/>
                </a:moveTo>
                <a:lnTo>
                  <a:pt x="15426973" y="0"/>
                </a:lnTo>
                <a:lnTo>
                  <a:pt x="15426973" y="6672166"/>
                </a:lnTo>
                <a:lnTo>
                  <a:pt x="0" y="66721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0" name="Google Shape;90;p1"/>
          <p:cNvSpPr/>
          <p:nvPr/>
        </p:nvSpPr>
        <p:spPr>
          <a:xfrm rot="7923704" flipH="1">
            <a:off x="7693131" y="6689339"/>
            <a:ext cx="15428564" cy="6672854"/>
          </a:xfrm>
          <a:custGeom>
            <a:avLst/>
            <a:gdLst/>
            <a:ahLst/>
            <a:cxnLst/>
            <a:rect l="l" t="t" r="r" b="b"/>
            <a:pathLst>
              <a:path w="15426973" h="6672166" extrusionOk="0">
                <a:moveTo>
                  <a:pt x="0" y="6672166"/>
                </a:moveTo>
                <a:lnTo>
                  <a:pt x="15426973" y="6672166"/>
                </a:lnTo>
                <a:lnTo>
                  <a:pt x="15426973" y="0"/>
                </a:lnTo>
                <a:lnTo>
                  <a:pt x="0" y="0"/>
                </a:lnTo>
                <a:lnTo>
                  <a:pt x="0" y="6672166"/>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1" name="Google Shape;91;p1"/>
          <p:cNvSpPr/>
          <p:nvPr/>
        </p:nvSpPr>
        <p:spPr>
          <a:xfrm>
            <a:off x="-596817" y="-735710"/>
            <a:ext cx="2199515" cy="2199515"/>
          </a:xfrm>
          <a:custGeom>
            <a:avLst/>
            <a:gdLst/>
            <a:ahLst/>
            <a:cxnLst/>
            <a:rect l="l" t="t" r="r" b="b"/>
            <a:pathLst>
              <a:path w="2199515" h="2199515" extrusionOk="0">
                <a:moveTo>
                  <a:pt x="0" y="0"/>
                </a:moveTo>
                <a:lnTo>
                  <a:pt x="2199516" y="0"/>
                </a:lnTo>
                <a:lnTo>
                  <a:pt x="2199516" y="2199515"/>
                </a:lnTo>
                <a:lnTo>
                  <a:pt x="0" y="2199515"/>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2" name="Google Shape;92;p1"/>
          <p:cNvSpPr/>
          <p:nvPr/>
        </p:nvSpPr>
        <p:spPr>
          <a:xfrm>
            <a:off x="12184342" y="7475575"/>
            <a:ext cx="2009598" cy="2009598"/>
          </a:xfrm>
          <a:custGeom>
            <a:avLst/>
            <a:gdLst/>
            <a:ahLst/>
            <a:cxnLst/>
            <a:rect l="l" t="t" r="r" b="b"/>
            <a:pathLst>
              <a:path w="2009598" h="2009598" extrusionOk="0">
                <a:moveTo>
                  <a:pt x="0" y="0"/>
                </a:moveTo>
                <a:lnTo>
                  <a:pt x="2009599" y="0"/>
                </a:lnTo>
                <a:lnTo>
                  <a:pt x="2009599" y="2009599"/>
                </a:lnTo>
                <a:lnTo>
                  <a:pt x="0" y="2009599"/>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3" name="Google Shape;93;p1"/>
          <p:cNvSpPr/>
          <p:nvPr/>
        </p:nvSpPr>
        <p:spPr>
          <a:xfrm>
            <a:off x="1949020" y="194513"/>
            <a:ext cx="4966112" cy="2607924"/>
          </a:xfrm>
          <a:custGeom>
            <a:avLst/>
            <a:gdLst/>
            <a:ahLst/>
            <a:cxnLst/>
            <a:rect l="l" t="t" r="r" b="b"/>
            <a:pathLst>
              <a:path w="8961910" h="4869664" extrusionOk="0">
                <a:moveTo>
                  <a:pt x="0" y="0"/>
                </a:moveTo>
                <a:lnTo>
                  <a:pt x="8961910" y="0"/>
                </a:lnTo>
                <a:lnTo>
                  <a:pt x="8961910" y="4869664"/>
                </a:lnTo>
                <a:lnTo>
                  <a:pt x="0" y="4869664"/>
                </a:lnTo>
                <a:lnTo>
                  <a:pt x="0" y="0"/>
                </a:lnTo>
                <a:close/>
              </a:path>
            </a:pathLst>
          </a:custGeom>
          <a:blipFill rotWithShape="1">
            <a:blip r:embed="rId7">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4" name="Google Shape;94;p1"/>
          <p:cNvSpPr txBox="1"/>
          <p:nvPr/>
        </p:nvSpPr>
        <p:spPr>
          <a:xfrm>
            <a:off x="340866" y="6591300"/>
            <a:ext cx="7356305" cy="1019093"/>
          </a:xfrm>
          <a:prstGeom prst="rect">
            <a:avLst/>
          </a:prstGeom>
          <a:solidFill>
            <a:srgbClr val="FFFFFF"/>
          </a:solidFill>
          <a:ln w="9525"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2700" marR="0" lvl="0" indent="0" algn="l" rtl="0">
              <a:lnSpc>
                <a:spcPct val="57166"/>
              </a:lnSpc>
              <a:spcBef>
                <a:spcPts val="0"/>
              </a:spcBef>
              <a:spcAft>
                <a:spcPts val="0"/>
              </a:spcAft>
              <a:buClr>
                <a:srgbClr val="000000"/>
              </a:buClr>
              <a:buSzPts val="6000"/>
              <a:buFont typeface="Arial"/>
              <a:buNone/>
            </a:pPr>
            <a:r>
              <a:rPr lang="en-GB" sz="6000" b="1" i="0" u="none" strike="noStrike" cap="none" dirty="0">
                <a:solidFill>
                  <a:srgbClr val="04A6C2"/>
                </a:solidFill>
                <a:latin typeface="Calibri"/>
                <a:ea typeface="Calibri"/>
                <a:cs typeface="Calibri"/>
                <a:sym typeface="Calibri"/>
              </a:rPr>
              <a:t>Capítulo 2</a:t>
            </a:r>
            <a:r>
              <a:rPr lang="en-GB" sz="4500" b="1" i="0" u="none" strike="noStrike" cap="none" dirty="0">
                <a:solidFill>
                  <a:srgbClr val="04A6C2"/>
                </a:solidFill>
                <a:latin typeface="Calibri"/>
                <a:ea typeface="Calibri"/>
                <a:cs typeface="Calibri"/>
                <a:sym typeface="Calibri"/>
              </a:rPr>
              <a:t> </a:t>
            </a:r>
            <a:endParaRPr sz="1400" b="0" i="0" u="none" strike="noStrike" cap="none" dirty="0">
              <a:solidFill>
                <a:srgbClr val="000000"/>
              </a:solidFill>
              <a:latin typeface="Arial"/>
              <a:ea typeface="Arial"/>
              <a:cs typeface="Arial"/>
              <a:sym typeface="Arial"/>
            </a:endParaRPr>
          </a:p>
          <a:p>
            <a:pPr marL="12700" marR="0" lvl="0" indent="0" algn="l" rtl="0">
              <a:lnSpc>
                <a:spcPct val="114333"/>
              </a:lnSpc>
              <a:spcBef>
                <a:spcPts val="600"/>
              </a:spcBef>
              <a:spcAft>
                <a:spcPts val="0"/>
              </a:spcAft>
              <a:buClr>
                <a:srgbClr val="000000"/>
              </a:buClr>
              <a:buSzPts val="3000"/>
              <a:buFont typeface="Arial"/>
              <a:buNone/>
            </a:pPr>
            <a:r>
              <a:rPr lang="en-GB" sz="3000" b="0" i="0" u="none" strike="noStrike" cap="none" dirty="0">
                <a:solidFill>
                  <a:srgbClr val="FF0000"/>
                </a:solidFill>
                <a:latin typeface="Calibri"/>
                <a:ea typeface="Calibri"/>
                <a:cs typeface="Calibri"/>
                <a:sym typeface="Calibri"/>
              </a:rPr>
              <a:t> </a:t>
            </a:r>
            <a:endParaRPr sz="3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3000"/>
              <a:buFont typeface="Arial"/>
              <a:buNone/>
            </a:pPr>
            <a:r>
              <a:rPr lang="en-GB" sz="3000" b="0" i="0" u="none" strike="noStrike" cap="none" dirty="0">
                <a:solidFill>
                  <a:srgbClr val="FF0000"/>
                </a:solidFill>
                <a:latin typeface="Calibri"/>
                <a:ea typeface="Calibri"/>
                <a:cs typeface="Calibri"/>
                <a:sym typeface="Calibri"/>
              </a:rPr>
              <a:t> </a:t>
            </a:r>
            <a:endParaRPr sz="3000" b="0" i="0" u="none" strike="noStrike" cap="none" dirty="0">
              <a:solidFill>
                <a:schemeClr val="dk1"/>
              </a:solidFill>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3000"/>
              <a:buFont typeface="Arial"/>
              <a:buNone/>
            </a:pPr>
            <a:r>
              <a:rPr lang="en-GB" sz="3000" b="0" i="0" u="none" strike="noStrike" cap="none" dirty="0">
                <a:solidFill>
                  <a:srgbClr val="FF0000"/>
                </a:solidFill>
                <a:latin typeface="Calibri"/>
                <a:ea typeface="Calibri"/>
                <a:cs typeface="Calibri"/>
                <a:sym typeface="Calibri"/>
              </a:rPr>
              <a:t> </a:t>
            </a:r>
            <a:endParaRPr sz="3000" b="0" i="0" u="none" strike="noStrike" cap="none" dirty="0">
              <a:solidFill>
                <a:schemeClr val="dk1"/>
              </a:solidFill>
              <a:latin typeface="Calibri"/>
              <a:ea typeface="Calibri"/>
              <a:cs typeface="Calibri"/>
              <a:sym typeface="Calibri"/>
            </a:endParaRPr>
          </a:p>
        </p:txBody>
      </p:sp>
      <p:sp>
        <p:nvSpPr>
          <p:cNvPr id="95" name="Google Shape;95;p1"/>
          <p:cNvSpPr txBox="1"/>
          <p:nvPr/>
        </p:nvSpPr>
        <p:spPr>
          <a:xfrm>
            <a:off x="340866" y="3645076"/>
            <a:ext cx="11831444" cy="1862048"/>
          </a:xfrm>
          <a:prstGeom prst="rect">
            <a:avLst/>
          </a:prstGeom>
          <a:noFill/>
          <a:ln>
            <a:noFill/>
          </a:ln>
        </p:spPr>
        <p:txBody>
          <a:bodyPr spcFirstLastPara="1" wrap="square" lIns="91425" tIns="45700" rIns="91425" bIns="45700" anchor="t" anchorCtr="0">
            <a:spAutoFit/>
          </a:bodyPr>
          <a:lstStyle/>
          <a:p>
            <a:pPr marL="12700" marR="0" lvl="0" indent="0" algn="l" rtl="0">
              <a:lnSpc>
                <a:spcPct val="100000"/>
              </a:lnSpc>
              <a:spcBef>
                <a:spcPts val="0"/>
              </a:spcBef>
              <a:spcAft>
                <a:spcPts val="0"/>
              </a:spcAft>
              <a:buClr>
                <a:srgbClr val="000000"/>
              </a:buClr>
              <a:buSzPts val="6000"/>
              <a:buFont typeface="Arial"/>
              <a:buNone/>
            </a:pPr>
            <a:r>
              <a:rPr lang="en-GB" sz="6000" b="1" i="0" u="none" strike="noStrike" cap="none" dirty="0">
                <a:solidFill>
                  <a:schemeClr val="dk1"/>
                </a:solidFill>
                <a:latin typeface="Calibri"/>
                <a:ea typeface="Calibri"/>
                <a:cs typeface="Calibri"/>
                <a:sym typeface="Calibri"/>
              </a:rPr>
              <a:t>WP3</a:t>
            </a:r>
            <a:endParaRPr sz="1400" b="0" i="0" u="none" strike="noStrike" cap="none" dirty="0">
              <a:solidFill>
                <a:srgbClr val="000000"/>
              </a:solidFill>
              <a:latin typeface="Arial"/>
              <a:ea typeface="Arial"/>
              <a:cs typeface="Arial"/>
              <a:sym typeface="Arial"/>
            </a:endParaRPr>
          </a:p>
          <a:p>
            <a:pPr marL="12700" marR="0" lvl="0" indent="0" algn="l" rtl="0">
              <a:lnSpc>
                <a:spcPct val="100000"/>
              </a:lnSpc>
              <a:spcBef>
                <a:spcPts val="1200"/>
              </a:spcBef>
              <a:spcAft>
                <a:spcPts val="0"/>
              </a:spcAft>
              <a:buClr>
                <a:srgbClr val="000000"/>
              </a:buClr>
              <a:buSzPts val="4500"/>
              <a:buFont typeface="Arial"/>
              <a:buNone/>
            </a:pPr>
            <a:r>
              <a:rPr lang="en-GB" sz="4500" b="1" i="0" u="none" strike="noStrike" cap="none" dirty="0">
                <a:solidFill>
                  <a:schemeClr val="dk1"/>
                </a:solidFill>
                <a:latin typeface="Calibri"/>
                <a:ea typeface="Calibri"/>
                <a:cs typeface="Calibri"/>
                <a:sym typeface="Calibri"/>
              </a:rPr>
              <a:t>Manual práctico INSPIRE</a:t>
            </a:r>
            <a:endParaRPr sz="4500" b="1" i="0" u="none" strike="noStrike" cap="none" dirty="0">
              <a:solidFill>
                <a:schemeClr val="dk1"/>
              </a:solidFill>
              <a:latin typeface="Calibri"/>
              <a:ea typeface="Calibri"/>
              <a:cs typeface="Calibri"/>
              <a:sym typeface="Calibri"/>
            </a:endParaRPr>
          </a:p>
        </p:txBody>
      </p:sp>
      <p:sp>
        <p:nvSpPr>
          <p:cNvPr id="96" name="Google Shape;96;p1"/>
          <p:cNvSpPr txBox="1"/>
          <p:nvPr/>
        </p:nvSpPr>
        <p:spPr>
          <a:xfrm>
            <a:off x="340866" y="7130133"/>
            <a:ext cx="11833058" cy="784830"/>
          </a:xfrm>
          <a:prstGeom prst="rect">
            <a:avLst/>
          </a:prstGeom>
          <a:noFill/>
          <a:ln>
            <a:noFill/>
          </a:ln>
        </p:spPr>
        <p:txBody>
          <a:bodyPr spcFirstLastPara="1" wrap="square" lIns="91425" tIns="45700" rIns="91425" bIns="45700" anchor="t" anchorCtr="0">
            <a:spAutoFit/>
          </a:bodyPr>
          <a:lstStyle/>
          <a:p>
            <a:pPr marL="12700" marR="0" lvl="0" indent="0" algn="l" rtl="0">
              <a:lnSpc>
                <a:spcPct val="100000"/>
              </a:lnSpc>
              <a:spcBef>
                <a:spcPts val="0"/>
              </a:spcBef>
              <a:spcAft>
                <a:spcPts val="0"/>
              </a:spcAft>
              <a:buClr>
                <a:srgbClr val="000000"/>
              </a:buClr>
              <a:buSzPts val="4500"/>
              <a:buFont typeface="Arial"/>
              <a:buNone/>
            </a:pPr>
            <a:r>
              <a:rPr lang="en-GB" sz="4500" b="1" i="0" u="none" strike="noStrike" cap="none" dirty="0">
                <a:solidFill>
                  <a:srgbClr val="04A6C2"/>
                </a:solidFill>
                <a:latin typeface="Calibri"/>
                <a:ea typeface="Calibri"/>
                <a:cs typeface="Calibri"/>
                <a:sym typeface="Calibri"/>
              </a:rPr>
              <a:t>Resiliencia y habilidades sociales para formadores</a:t>
            </a:r>
            <a:endParaRPr sz="4500" b="1" i="0" u="none" strike="noStrike" cap="none" dirty="0">
              <a:solidFill>
                <a:srgbClr val="04A6C2"/>
              </a:solidFill>
              <a:latin typeface="Calibri"/>
              <a:ea typeface="Calibri"/>
              <a:cs typeface="Calibri"/>
              <a:sym typeface="Calibri"/>
            </a:endParaRPr>
          </a:p>
        </p:txBody>
      </p:sp>
      <p:sp>
        <p:nvSpPr>
          <p:cNvPr id="97" name="Google Shape;97;p1"/>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g34519fc2d75_0_198"/>
          <p:cNvSpPr/>
          <p:nvPr/>
        </p:nvSpPr>
        <p:spPr>
          <a:xfrm rot="10800000" flipH="1">
            <a:off x="-520000" y="-6856199"/>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4" name="Google Shape;194;g34519fc2d75_0_198"/>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5" name="Google Shape;195;g34519fc2d75_0_198"/>
          <p:cNvSpPr txBox="1"/>
          <p:nvPr/>
        </p:nvSpPr>
        <p:spPr>
          <a:xfrm>
            <a:off x="2656601" y="1324350"/>
            <a:ext cx="15631399"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dirty="0" err="1">
                <a:solidFill>
                  <a:schemeClr val="dk1"/>
                </a:solidFill>
                <a:latin typeface="Calibri"/>
                <a:ea typeface="Calibri"/>
                <a:cs typeface="Calibri"/>
                <a:sym typeface="Calibri"/>
              </a:rPr>
              <a:t>Gestión</a:t>
            </a:r>
            <a:r>
              <a:rPr lang="en-GB" sz="5000" b="1" i="0" u="none" strike="noStrike" cap="none" dirty="0">
                <a:solidFill>
                  <a:schemeClr val="dk1"/>
                </a:solidFill>
                <a:latin typeface="Calibri"/>
                <a:ea typeface="Calibri"/>
                <a:cs typeface="Calibri"/>
                <a:sym typeface="Calibri"/>
              </a:rPr>
              <a:t> del </a:t>
            </a:r>
            <a:r>
              <a:rPr lang="en-GB" sz="5000" b="1" i="0" u="none" strike="noStrike" cap="none" dirty="0" err="1">
                <a:solidFill>
                  <a:schemeClr val="dk1"/>
                </a:solidFill>
                <a:latin typeface="Calibri"/>
                <a:ea typeface="Calibri"/>
                <a:cs typeface="Calibri"/>
                <a:sym typeface="Calibri"/>
              </a:rPr>
              <a:t>talento</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Etapas</a:t>
            </a:r>
            <a:r>
              <a:rPr lang="en-GB" sz="5000" b="1" i="0" u="none" strike="noStrike" cap="none" dirty="0">
                <a:solidFill>
                  <a:schemeClr val="dk1"/>
                </a:solidFill>
                <a:latin typeface="Calibri"/>
                <a:ea typeface="Calibri"/>
                <a:cs typeface="Calibri"/>
                <a:sym typeface="Calibri"/>
              </a:rPr>
              <a:t> clave </a:t>
            </a:r>
            <a:r>
              <a:rPr lang="en-GB" sz="5000" b="1" i="0" u="none" strike="noStrike" cap="none" dirty="0" err="1">
                <a:solidFill>
                  <a:schemeClr val="dk1"/>
                </a:solidFill>
                <a:latin typeface="Calibri"/>
                <a:ea typeface="Calibri"/>
                <a:cs typeface="Calibri"/>
                <a:sym typeface="Calibri"/>
              </a:rPr>
              <a:t>explicadas</a:t>
            </a:r>
            <a:r>
              <a:rPr lang="en-GB" sz="5000" b="1" i="0" u="none" strike="noStrike" cap="none" dirty="0">
                <a:solidFill>
                  <a:schemeClr val="dk1"/>
                </a:solidFill>
                <a:latin typeface="Calibri"/>
                <a:ea typeface="Calibri"/>
                <a:cs typeface="Calibri"/>
                <a:sym typeface="Calibri"/>
              </a:rPr>
              <a:t> con </a:t>
            </a:r>
            <a:r>
              <a:rPr lang="en-GB" sz="5000" b="1" i="0" u="none" strike="noStrike" cap="none" dirty="0" err="1">
                <a:solidFill>
                  <a:schemeClr val="dk1"/>
                </a:solidFill>
                <a:latin typeface="Calibri"/>
                <a:ea typeface="Calibri"/>
                <a:cs typeface="Calibri"/>
                <a:sym typeface="Calibri"/>
              </a:rPr>
              <a:t>orientación</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práctica</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sobre</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áreas</a:t>
            </a:r>
            <a:r>
              <a:rPr lang="en-GB" sz="5000" b="1" i="0" u="none" strike="noStrike" cap="none" dirty="0">
                <a:solidFill>
                  <a:schemeClr val="dk1"/>
                </a:solidFill>
                <a:latin typeface="Calibri"/>
                <a:ea typeface="Calibri"/>
                <a:cs typeface="Calibri"/>
                <a:sym typeface="Calibri"/>
              </a:rPr>
              <a:t> de </a:t>
            </a:r>
            <a:r>
              <a:rPr lang="en-GB" sz="5000" b="1" i="0" u="none" strike="noStrike" cap="none" dirty="0" err="1">
                <a:solidFill>
                  <a:schemeClr val="dk1"/>
                </a:solidFill>
                <a:latin typeface="Calibri"/>
                <a:ea typeface="Calibri"/>
                <a:cs typeface="Calibri"/>
                <a:sym typeface="Calibri"/>
              </a:rPr>
              <a:t>interés</a:t>
            </a:r>
            <a:endParaRPr sz="5000" b="1"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1" i="0" u="none" strike="noStrike" cap="none" dirty="0">
              <a:solidFill>
                <a:schemeClr val="dk1"/>
              </a:solidFill>
              <a:latin typeface="Calibri"/>
              <a:ea typeface="Calibri"/>
              <a:cs typeface="Calibri"/>
              <a:sym typeface="Calibri"/>
            </a:endParaRPr>
          </a:p>
        </p:txBody>
      </p:sp>
      <p:graphicFrame>
        <p:nvGraphicFramePr>
          <p:cNvPr id="196" name="Google Shape;196;g34519fc2d75_0_198"/>
          <p:cNvGraphicFramePr/>
          <p:nvPr>
            <p:extLst>
              <p:ext uri="{D42A27DB-BD31-4B8C-83A1-F6EECF244321}">
                <p14:modId xmlns:p14="http://schemas.microsoft.com/office/powerpoint/2010/main" val="2141282284"/>
              </p:ext>
            </p:extLst>
          </p:nvPr>
        </p:nvGraphicFramePr>
        <p:xfrm>
          <a:off x="3639013" y="3058600"/>
          <a:ext cx="11511325" cy="6994625"/>
        </p:xfrm>
        <a:graphic>
          <a:graphicData uri="http://schemas.openxmlformats.org/drawingml/2006/table">
            <a:tbl>
              <a:tblPr>
                <a:noFill/>
                <a:tableStyleId>{C8E4061D-F996-4E52-8B39-2384F2AE1984}</a:tableStyleId>
              </a:tblPr>
              <a:tblGrid>
                <a:gridCol w="2858900">
                  <a:extLst>
                    <a:ext uri="{9D8B030D-6E8A-4147-A177-3AD203B41FA5}">
                      <a16:colId xmlns:a16="http://schemas.microsoft.com/office/drawing/2014/main" val="20000"/>
                    </a:ext>
                  </a:extLst>
                </a:gridCol>
                <a:gridCol w="8652425">
                  <a:extLst>
                    <a:ext uri="{9D8B030D-6E8A-4147-A177-3AD203B41FA5}">
                      <a16:colId xmlns:a16="http://schemas.microsoft.com/office/drawing/2014/main" val="20001"/>
                    </a:ext>
                  </a:extLst>
                </a:gridCol>
              </a:tblGrid>
              <a:tr h="1152625">
                <a:tc>
                  <a:txBody>
                    <a:bodyPr/>
                    <a:lstStyle/>
                    <a:p>
                      <a:pPr marL="0" marR="0" lvl="0" indent="0" algn="l" rtl="0">
                        <a:lnSpc>
                          <a:spcPct val="100000"/>
                        </a:lnSpc>
                        <a:spcBef>
                          <a:spcPts val="0"/>
                        </a:spcBef>
                        <a:spcAft>
                          <a:spcPts val="0"/>
                        </a:spcAft>
                        <a:buClr>
                          <a:srgbClr val="000000"/>
                        </a:buClr>
                        <a:buSzPts val="2500"/>
                        <a:buFont typeface="Arial"/>
                        <a:buNone/>
                      </a:pPr>
                      <a:r>
                        <a:rPr lang="en-GB" sz="2500" b="1" u="none" strike="noStrike" cap="none" dirty="0" err="1">
                          <a:solidFill>
                            <a:srgbClr val="F3F3F3"/>
                          </a:solidFill>
                          <a:latin typeface="Calibri"/>
                          <a:ea typeface="Calibri"/>
                          <a:cs typeface="Calibri"/>
                          <a:sym typeface="Calibri"/>
                        </a:rPr>
                        <a:t>Etapas</a:t>
                      </a:r>
                      <a:r>
                        <a:rPr lang="en-GB" sz="2500" b="1" u="none" strike="noStrike" cap="none" dirty="0">
                          <a:solidFill>
                            <a:srgbClr val="F3F3F3"/>
                          </a:solidFill>
                          <a:latin typeface="Calibri"/>
                          <a:ea typeface="Calibri"/>
                          <a:cs typeface="Calibri"/>
                          <a:sym typeface="Calibri"/>
                        </a:rPr>
                        <a:t> de la </a:t>
                      </a:r>
                      <a:r>
                        <a:rPr lang="en-GB" sz="2500" b="1" u="none" strike="noStrike" cap="none" dirty="0" err="1">
                          <a:solidFill>
                            <a:srgbClr val="F3F3F3"/>
                          </a:solidFill>
                          <a:latin typeface="Calibri"/>
                          <a:ea typeface="Calibri"/>
                          <a:cs typeface="Calibri"/>
                          <a:sym typeface="Calibri"/>
                        </a:rPr>
                        <a:t>gestión</a:t>
                      </a:r>
                      <a:r>
                        <a:rPr lang="en-GB" sz="2500" b="1" u="none" strike="noStrike" cap="none" dirty="0">
                          <a:solidFill>
                            <a:srgbClr val="F3F3F3"/>
                          </a:solidFill>
                          <a:latin typeface="Calibri"/>
                          <a:ea typeface="Calibri"/>
                          <a:cs typeface="Calibri"/>
                          <a:sym typeface="Calibri"/>
                        </a:rPr>
                        <a:t> del </a:t>
                      </a:r>
                      <a:r>
                        <a:rPr lang="en-GB" sz="2500" b="1" u="none" strike="noStrike" cap="none" dirty="0" err="1">
                          <a:solidFill>
                            <a:srgbClr val="F3F3F3"/>
                          </a:solidFill>
                          <a:latin typeface="Calibri"/>
                          <a:ea typeface="Calibri"/>
                          <a:cs typeface="Calibri"/>
                          <a:sym typeface="Calibri"/>
                        </a:rPr>
                        <a:t>talento</a:t>
                      </a:r>
                      <a:r>
                        <a:rPr lang="en-GB" sz="2500" b="1" u="none" strike="noStrike" cap="none" dirty="0">
                          <a:solidFill>
                            <a:srgbClr val="F3F3F3"/>
                          </a:solidFill>
                          <a:latin typeface="Calibri"/>
                          <a:ea typeface="Calibri"/>
                          <a:cs typeface="Calibri"/>
                          <a:sym typeface="Calibri"/>
                        </a:rPr>
                        <a:t>  </a:t>
                      </a:r>
                      <a:endParaRPr sz="2500" b="1" u="none" strike="noStrike" cap="none" dirty="0">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500"/>
                        <a:buFont typeface="Arial"/>
                        <a:buNone/>
                      </a:pPr>
                      <a:r>
                        <a:rPr lang="en-GB" sz="2500" b="1" u="none" strike="noStrike" cap="none" dirty="0" err="1">
                          <a:solidFill>
                            <a:srgbClr val="F3F3F3"/>
                          </a:solidFill>
                          <a:latin typeface="Calibri"/>
                          <a:ea typeface="Calibri"/>
                          <a:cs typeface="Calibri"/>
                          <a:sym typeface="Calibri"/>
                        </a:rPr>
                        <a:t>Enfoque</a:t>
                      </a:r>
                      <a:r>
                        <a:rPr lang="en-GB" sz="2500" b="1" u="none" strike="noStrike" cap="none" dirty="0">
                          <a:solidFill>
                            <a:srgbClr val="F3F3F3"/>
                          </a:solidFill>
                          <a:latin typeface="Calibri"/>
                          <a:ea typeface="Calibri"/>
                          <a:cs typeface="Calibri"/>
                          <a:sym typeface="Calibri"/>
                        </a:rPr>
                        <a:t> </a:t>
                      </a:r>
                      <a:r>
                        <a:rPr lang="en-GB" sz="2500" b="1" u="none" strike="noStrike" cap="none" dirty="0" err="1">
                          <a:solidFill>
                            <a:srgbClr val="F3F3F3"/>
                          </a:solidFill>
                          <a:latin typeface="Calibri"/>
                          <a:ea typeface="Calibri"/>
                          <a:cs typeface="Calibri"/>
                          <a:sym typeface="Calibri"/>
                        </a:rPr>
                        <a:t>en</a:t>
                      </a:r>
                      <a:r>
                        <a:rPr lang="en-GB" sz="2500" b="1" u="none" strike="noStrike" cap="none" dirty="0">
                          <a:solidFill>
                            <a:srgbClr val="F3F3F3"/>
                          </a:solidFill>
                          <a:latin typeface="Calibri"/>
                          <a:ea typeface="Calibri"/>
                          <a:cs typeface="Calibri"/>
                          <a:sym typeface="Calibri"/>
                        </a:rPr>
                        <a:t> </a:t>
                      </a:r>
                      <a:endParaRPr sz="2500" b="1" u="none" strike="noStrike" cap="none" dirty="0">
                        <a:solidFill>
                          <a:srgbClr val="F3F3F3"/>
                        </a:solidFill>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5778700">
                <a:tc>
                  <a:txBody>
                    <a:bodyPr/>
                    <a:lstStyle/>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Contratación</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Incorporación</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Desarrollo</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Retroalimentación del desempeño  </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sym typeface="Calibri"/>
                        </a:rPr>
                        <a:t>Retención</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500"/>
                        <a:buFont typeface="Arial"/>
                        <a:buNone/>
                      </a:pPr>
                      <a:r>
                        <a:rPr lang="en-GB" sz="2500" u="none" strike="noStrike" cap="none" err="1">
                          <a:latin typeface="Calibri"/>
                          <a:ea typeface="Calibri"/>
                          <a:cs typeface="Calibri"/>
                        </a:rPr>
                        <a:t>Encontrar</a:t>
                      </a:r>
                      <a:r>
                        <a:rPr lang="en-GB" sz="2500" u="none" strike="noStrike" cap="none" dirty="0">
                          <a:latin typeface="Calibri"/>
                          <a:ea typeface="Calibri"/>
                          <a:cs typeface="Calibri"/>
                          <a:sym typeface="Calibri"/>
                        </a:rPr>
                        <a:t> y </a:t>
                      </a:r>
                      <a:r>
                        <a:rPr lang="en-GB" sz="2500" u="none" strike="noStrike" cap="none" err="1">
                          <a:latin typeface="Calibri"/>
                          <a:ea typeface="Calibri"/>
                          <a:cs typeface="Calibri"/>
                        </a:rPr>
                        <a:t>atraer</a:t>
                      </a:r>
                      <a:r>
                        <a:rPr lang="en-GB" sz="2500" u="none" strike="noStrike" cap="none">
                          <a:latin typeface="Calibri"/>
                          <a:ea typeface="Calibri"/>
                          <a:cs typeface="Calibri"/>
                        </a:rPr>
                        <a:t> </a:t>
                      </a:r>
                      <a:r>
                        <a:rPr lang="en-GB" sz="2500" u="none" strike="noStrike" cap="none" dirty="0">
                          <a:latin typeface="Calibri"/>
                          <a:ea typeface="Calibri"/>
                          <a:cs typeface="Calibri"/>
                        </a:rPr>
                        <a:t>a</a:t>
                      </a:r>
                      <a:r>
                        <a:rPr lang="en-GB" sz="2500" u="none" strike="noStrike" cap="none" dirty="0">
                          <a:latin typeface="Calibri"/>
                          <a:ea typeface="Calibri"/>
                          <a:cs typeface="Calibri"/>
                          <a:sym typeface="Calibri"/>
                        </a:rPr>
                        <a:t> personas </a:t>
                      </a:r>
                      <a:r>
                        <a:rPr lang="en-GB" sz="2500" u="none" strike="noStrike" cap="none" err="1">
                          <a:latin typeface="Calibri"/>
                          <a:ea typeface="Calibri"/>
                          <a:cs typeface="Calibri"/>
                          <a:sym typeface="Calibri"/>
                        </a:rPr>
                        <a:t>diversas</a:t>
                      </a:r>
                      <a:r>
                        <a:rPr lang="en-GB" sz="2500" u="none" strike="noStrike" cap="none" dirty="0">
                          <a:latin typeface="Calibri"/>
                          <a:ea typeface="Calibri"/>
                          <a:cs typeface="Calibri"/>
                          <a:sym typeface="Calibri"/>
                        </a:rPr>
                        <a:t> y con </a:t>
                      </a:r>
                      <a:r>
                        <a:rPr lang="en-GB" sz="2500" u="none" strike="noStrike" cap="none" err="1">
                          <a:latin typeface="Calibri"/>
                          <a:ea typeface="Calibri"/>
                          <a:cs typeface="Calibri"/>
                          <a:sym typeface="Calibri"/>
                        </a:rPr>
                        <a:t>talento</a:t>
                      </a:r>
                      <a:r>
                        <a:rPr lang="en-GB" sz="2500" u="none" strike="noStrike" cap="none" dirty="0">
                          <a:latin typeface="Calibri"/>
                          <a:ea typeface="Calibri"/>
                          <a:cs typeface="Calibri"/>
                          <a:sym typeface="Calibri"/>
                        </a:rPr>
                        <a:t> a </a:t>
                      </a:r>
                      <a:r>
                        <a:rPr lang="en-GB" sz="2500" u="none" strike="noStrike" cap="none" err="1">
                          <a:latin typeface="Calibri"/>
                          <a:ea typeface="Calibri"/>
                          <a:cs typeface="Calibri"/>
                          <a:sym typeface="Calibri"/>
                        </a:rPr>
                        <a:t>través</a:t>
                      </a:r>
                      <a:r>
                        <a:rPr lang="en-GB" sz="2500" u="none" strike="noStrike" cap="none" dirty="0">
                          <a:latin typeface="Calibri"/>
                          <a:ea typeface="Calibri"/>
                          <a:cs typeface="Calibri"/>
                          <a:sym typeface="Calibri"/>
                        </a:rPr>
                        <a:t> de canales inclusivos y diversos.</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a:latin typeface="Calibri"/>
                          <a:ea typeface="Calibri"/>
                          <a:cs typeface="Calibri"/>
                        </a:rPr>
                        <a:t>Ayudar</a:t>
                      </a:r>
                      <a:r>
                        <a:rPr lang="en-GB" sz="2500" u="none" strike="noStrike" cap="none" dirty="0">
                          <a:latin typeface="Calibri"/>
                          <a:ea typeface="Calibri"/>
                          <a:cs typeface="Calibri"/>
                          <a:sym typeface="Calibri"/>
                        </a:rPr>
                        <a:t> a </a:t>
                      </a:r>
                      <a:r>
                        <a:rPr lang="en-GB" sz="2500" u="none" strike="noStrike" cap="none" dirty="0" err="1">
                          <a:latin typeface="Calibri"/>
                          <a:ea typeface="Calibri"/>
                          <a:cs typeface="Calibri"/>
                          <a:sym typeface="Calibri"/>
                        </a:rPr>
                        <a:t>los</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nuevos</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miembros</a:t>
                      </a:r>
                      <a:r>
                        <a:rPr lang="en-GB" sz="2500" u="none" strike="noStrike" cap="none" dirty="0">
                          <a:latin typeface="Calibri"/>
                          <a:ea typeface="Calibri"/>
                          <a:cs typeface="Calibri"/>
                          <a:sym typeface="Calibri"/>
                        </a:rPr>
                        <a:t> del </a:t>
                      </a:r>
                      <a:r>
                        <a:rPr lang="en-GB" sz="2500" u="none" strike="noStrike" cap="none" dirty="0" err="1">
                          <a:latin typeface="Calibri"/>
                          <a:ea typeface="Calibri"/>
                          <a:cs typeface="Calibri"/>
                          <a:sym typeface="Calibri"/>
                        </a:rPr>
                        <a:t>equipo</a:t>
                      </a:r>
                      <a:r>
                        <a:rPr lang="en-GB" sz="2500" u="none" strike="noStrike" cap="none" dirty="0">
                          <a:latin typeface="Calibri"/>
                          <a:ea typeface="Calibri"/>
                          <a:cs typeface="Calibri"/>
                          <a:sym typeface="Calibri"/>
                        </a:rPr>
                        <a:t> a </a:t>
                      </a:r>
                      <a:r>
                        <a:rPr lang="en-GB" sz="2500" u="none" strike="noStrike" cap="none" dirty="0" err="1">
                          <a:latin typeface="Calibri"/>
                          <a:ea typeface="Calibri"/>
                          <a:cs typeface="Calibri"/>
                          <a:sym typeface="Calibri"/>
                        </a:rPr>
                        <a:t>integrarse</a:t>
                      </a:r>
                      <a:r>
                        <a:rPr lang="en-GB" sz="2500" u="none" strike="noStrike" cap="none" dirty="0">
                          <a:latin typeface="Calibri"/>
                          <a:ea typeface="Calibri"/>
                          <a:cs typeface="Calibri"/>
                          <a:sym typeface="Calibri"/>
                        </a:rPr>
                        <a:t> en los equipos y a conectar con la misión.</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err="1">
                          <a:latin typeface="Calibri"/>
                          <a:ea typeface="Calibri"/>
                          <a:cs typeface="Calibri"/>
                        </a:rPr>
                        <a:t>Apoyar</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el</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desarrollo</a:t>
                      </a:r>
                      <a:r>
                        <a:rPr lang="en-GB" sz="2500" u="none" strike="noStrike" cap="none" dirty="0">
                          <a:latin typeface="Calibri"/>
                          <a:ea typeface="Calibri"/>
                          <a:cs typeface="Calibri"/>
                          <a:sym typeface="Calibri"/>
                        </a:rPr>
                        <a:t> de </a:t>
                      </a:r>
                      <a:r>
                        <a:rPr lang="en-GB" sz="2500" u="none" strike="noStrike" cap="none" dirty="0" err="1">
                          <a:latin typeface="Calibri"/>
                          <a:ea typeface="Calibri"/>
                          <a:cs typeface="Calibri"/>
                          <a:sym typeface="Calibri"/>
                        </a:rPr>
                        <a:t>habilidades</a:t>
                      </a:r>
                      <a:r>
                        <a:rPr lang="en-GB" sz="2500" u="none" strike="noStrike" cap="none" dirty="0">
                          <a:latin typeface="Calibri"/>
                          <a:ea typeface="Calibri"/>
                          <a:cs typeface="Calibri"/>
                          <a:sym typeface="Calibri"/>
                        </a:rPr>
                        <a:t>, la </a:t>
                      </a:r>
                      <a:r>
                        <a:rPr lang="en-GB" sz="2500" u="none" strike="noStrike" cap="none" dirty="0" err="1">
                          <a:latin typeface="Calibri"/>
                          <a:ea typeface="Calibri"/>
                          <a:cs typeface="Calibri"/>
                          <a:sym typeface="Calibri"/>
                        </a:rPr>
                        <a:t>creatividad</a:t>
                      </a:r>
                      <a:r>
                        <a:rPr lang="en-GB" sz="2500" u="none" strike="noStrike" cap="none" dirty="0">
                          <a:latin typeface="Calibri"/>
                          <a:ea typeface="Calibri"/>
                          <a:cs typeface="Calibri"/>
                          <a:sym typeface="Calibri"/>
                        </a:rPr>
                        <a:t> y </a:t>
                      </a:r>
                      <a:r>
                        <a:rPr lang="en-GB" sz="2500" u="none" strike="noStrike" cap="none" dirty="0" err="1">
                          <a:latin typeface="Calibri"/>
                          <a:ea typeface="Calibri"/>
                          <a:cs typeface="Calibri"/>
                          <a:sym typeface="Calibri"/>
                        </a:rPr>
                        <a:t>el</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crecimiento</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profesional</a:t>
                      </a:r>
                      <a:r>
                        <a:rPr lang="en-GB" sz="2500" u="none" strike="noStrike" cap="none" dirty="0">
                          <a:latin typeface="Calibri"/>
                          <a:ea typeface="Calibri"/>
                          <a:cs typeface="Calibri"/>
                          <a:sym typeface="Calibri"/>
                        </a:rPr>
                        <a:t>.</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r>
                        <a:rPr lang="en-GB" sz="2500" u="none" strike="noStrike" cap="none" dirty="0" err="1">
                          <a:latin typeface="Calibri"/>
                          <a:ea typeface="Calibri"/>
                          <a:cs typeface="Calibri"/>
                        </a:rPr>
                        <a:t>Proporcionar</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comentarios</a:t>
                      </a:r>
                      <a:r>
                        <a:rPr lang="en-GB" sz="2500" u="none" strike="noStrike" cap="none" dirty="0">
                          <a:latin typeface="Calibri"/>
                          <a:ea typeface="Calibri"/>
                          <a:cs typeface="Calibri"/>
                          <a:sym typeface="Calibri"/>
                        </a:rPr>
                        <a:t> claros y </a:t>
                      </a:r>
                      <a:r>
                        <a:rPr lang="en-GB" sz="2500" u="none" strike="noStrike" cap="none" dirty="0" err="1">
                          <a:latin typeface="Calibri"/>
                          <a:ea typeface="Calibri"/>
                          <a:cs typeface="Calibri"/>
                          <a:sym typeface="Calibri"/>
                        </a:rPr>
                        <a:t>constructivos</a:t>
                      </a:r>
                      <a:r>
                        <a:rPr lang="en-GB" sz="2500" u="none" strike="noStrike" cap="none" dirty="0">
                          <a:latin typeface="Calibri"/>
                          <a:ea typeface="Calibri"/>
                          <a:cs typeface="Calibri"/>
                          <a:sym typeface="Calibri"/>
                        </a:rPr>
                        <a:t> y </a:t>
                      </a:r>
                      <a:r>
                        <a:rPr lang="en-GB" sz="2500" u="none" strike="noStrike" cap="none" dirty="0" err="1">
                          <a:latin typeface="Calibri"/>
                          <a:ea typeface="Calibri"/>
                          <a:cs typeface="Calibri"/>
                          <a:sym typeface="Calibri"/>
                        </a:rPr>
                        <a:t>fomente</a:t>
                      </a:r>
                      <a:r>
                        <a:rPr lang="en-GB" sz="2500" u="none" strike="noStrike" cap="none" dirty="0">
                          <a:latin typeface="Calibri"/>
                          <a:ea typeface="Calibri"/>
                          <a:cs typeface="Calibri"/>
                          <a:sym typeface="Calibri"/>
                        </a:rPr>
                        <a:t> la </a:t>
                      </a:r>
                      <a:r>
                        <a:rPr lang="en-GB" sz="2500" u="none" strike="noStrike" cap="none" dirty="0" err="1">
                          <a:latin typeface="Calibri"/>
                          <a:ea typeface="Calibri"/>
                          <a:cs typeface="Calibri"/>
                          <a:sym typeface="Calibri"/>
                        </a:rPr>
                        <a:t>reflexión</a:t>
                      </a:r>
                      <a:r>
                        <a:rPr lang="en-GB" sz="2500" u="none" strike="noStrike" cap="none" dirty="0">
                          <a:latin typeface="Calibri"/>
                          <a:ea typeface="Calibri"/>
                          <a:cs typeface="Calibri"/>
                          <a:sym typeface="Calibri"/>
                        </a:rPr>
                        <a:t> para alinear los esfuerzos creativos con los objetivos comunes. </a:t>
                      </a:r>
                      <a:endParaRPr sz="25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500"/>
                        <a:buFont typeface="Arial"/>
                        <a:buNone/>
                      </a:pPr>
                      <a:br>
                        <a:rPr lang="en-GB" sz="2500" u="none" strike="noStrike" cap="none" dirty="0">
                          <a:latin typeface="Calibri"/>
                          <a:ea typeface="Calibri"/>
                          <a:cs typeface="Calibri"/>
                          <a:sym typeface="Calibri"/>
                        </a:rPr>
                      </a:br>
                      <a:r>
                        <a:rPr lang="en-GB" sz="2500" u="none" strike="noStrike" cap="none" dirty="0">
                          <a:latin typeface="Calibri"/>
                          <a:ea typeface="Calibri"/>
                          <a:cs typeface="Calibri"/>
                        </a:rPr>
                        <a:t>Crear</a:t>
                      </a:r>
                      <a:r>
                        <a:rPr lang="en-GB" sz="2500" u="none" strike="noStrike" cap="none" dirty="0">
                          <a:latin typeface="Calibri"/>
                          <a:ea typeface="Calibri"/>
                          <a:cs typeface="Calibri"/>
                          <a:sym typeface="Calibri"/>
                        </a:rPr>
                        <a:t> un </a:t>
                      </a:r>
                      <a:r>
                        <a:rPr lang="en-GB" sz="2500" u="none" strike="noStrike" cap="none" dirty="0" err="1">
                          <a:latin typeface="Calibri"/>
                          <a:ea typeface="Calibri"/>
                          <a:cs typeface="Calibri"/>
                          <a:sym typeface="Calibri"/>
                        </a:rPr>
                        <a:t>entorno</a:t>
                      </a:r>
                      <a:r>
                        <a:rPr lang="en-GB" sz="2500" u="none" strike="noStrike" cap="none" dirty="0">
                          <a:latin typeface="Calibri"/>
                          <a:ea typeface="Calibri"/>
                          <a:cs typeface="Calibri"/>
                          <a:sym typeface="Calibri"/>
                        </a:rPr>
                        <a:t> de </a:t>
                      </a:r>
                      <a:r>
                        <a:rPr lang="en-GB" sz="2500" u="none" strike="noStrike" cap="none" dirty="0" err="1">
                          <a:latin typeface="Calibri"/>
                          <a:ea typeface="Calibri"/>
                          <a:cs typeface="Calibri"/>
                          <a:sym typeface="Calibri"/>
                        </a:rPr>
                        <a:t>apoyo</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que</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valore</a:t>
                      </a:r>
                      <a:r>
                        <a:rPr lang="en-GB" sz="2500" u="none" strike="noStrike" cap="none" dirty="0">
                          <a:latin typeface="Calibri"/>
                          <a:ea typeface="Calibri"/>
                          <a:cs typeface="Calibri"/>
                          <a:sym typeface="Calibri"/>
                        </a:rPr>
                        <a:t> y motive a las personas y </a:t>
                      </a:r>
                      <a:r>
                        <a:rPr lang="en-GB" sz="2500" u="none" strike="noStrike" cap="none" dirty="0" err="1">
                          <a:latin typeface="Calibri"/>
                          <a:ea typeface="Calibri"/>
                          <a:cs typeface="Calibri"/>
                          <a:sym typeface="Calibri"/>
                        </a:rPr>
                        <a:t>promueva</a:t>
                      </a:r>
                      <a:r>
                        <a:rPr lang="en-GB" sz="2500" u="none" strike="noStrike" cap="none" dirty="0">
                          <a:latin typeface="Calibri"/>
                          <a:ea typeface="Calibri"/>
                          <a:cs typeface="Calibri"/>
                          <a:sym typeface="Calibri"/>
                        </a:rPr>
                        <a:t> </a:t>
                      </a:r>
                      <a:r>
                        <a:rPr lang="en-GB" sz="2500" u="none" strike="noStrike" cap="none" dirty="0" err="1">
                          <a:latin typeface="Calibri"/>
                          <a:ea typeface="Calibri"/>
                          <a:cs typeface="Calibri"/>
                          <a:sym typeface="Calibri"/>
                        </a:rPr>
                        <a:t>el</a:t>
                      </a:r>
                      <a:r>
                        <a:rPr lang="en-GB" sz="2500" u="none" strike="noStrike" cap="none" dirty="0">
                          <a:latin typeface="Calibri"/>
                          <a:ea typeface="Calibri"/>
                          <a:cs typeface="Calibri"/>
                          <a:sym typeface="Calibri"/>
                        </a:rPr>
                        <a:t> bienestar. </a:t>
                      </a:r>
                      <a:endParaRPr sz="25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bl>
          </a:graphicData>
        </a:graphic>
      </p:graphicFrame>
      <p:sp>
        <p:nvSpPr>
          <p:cNvPr id="197" name="Google Shape;197;g34519fc2d75_0_19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g34519fc2d75_0_208"/>
          <p:cNvSpPr/>
          <p:nvPr/>
        </p:nvSpPr>
        <p:spPr>
          <a:xfrm rot="10800000" flipH="1">
            <a:off x="-592315" y="-7116547"/>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4" name="Google Shape;204;g34519fc2d75_0_208"/>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aphicFrame>
        <p:nvGraphicFramePr>
          <p:cNvPr id="205" name="Google Shape;205;g34519fc2d75_0_208"/>
          <p:cNvGraphicFramePr/>
          <p:nvPr>
            <p:extLst>
              <p:ext uri="{D42A27DB-BD31-4B8C-83A1-F6EECF244321}">
                <p14:modId xmlns:p14="http://schemas.microsoft.com/office/powerpoint/2010/main" val="3069989889"/>
              </p:ext>
            </p:extLst>
          </p:nvPr>
        </p:nvGraphicFramePr>
        <p:xfrm>
          <a:off x="948905" y="2911415"/>
          <a:ext cx="16757188" cy="6523945"/>
        </p:xfrm>
        <a:graphic>
          <a:graphicData uri="http://schemas.openxmlformats.org/drawingml/2006/table">
            <a:tbl>
              <a:tblPr>
                <a:noFill/>
                <a:tableStyleId>{C8E4061D-F996-4E52-8B39-2384F2AE1984}</a:tableStyleId>
              </a:tblPr>
              <a:tblGrid>
                <a:gridCol w="5333054">
                  <a:extLst>
                    <a:ext uri="{9D8B030D-6E8A-4147-A177-3AD203B41FA5}">
                      <a16:colId xmlns:a16="http://schemas.microsoft.com/office/drawing/2014/main" val="20000"/>
                    </a:ext>
                  </a:extLst>
                </a:gridCol>
                <a:gridCol w="5712067">
                  <a:extLst>
                    <a:ext uri="{9D8B030D-6E8A-4147-A177-3AD203B41FA5}">
                      <a16:colId xmlns:a16="http://schemas.microsoft.com/office/drawing/2014/main" val="20001"/>
                    </a:ext>
                  </a:extLst>
                </a:gridCol>
                <a:gridCol w="5712067">
                  <a:extLst>
                    <a:ext uri="{9D8B030D-6E8A-4147-A177-3AD203B41FA5}">
                      <a16:colId xmlns:a16="http://schemas.microsoft.com/office/drawing/2014/main" val="20002"/>
                    </a:ext>
                  </a:extLst>
                </a:gridCol>
              </a:tblGrid>
              <a:tr h="538483">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err="1">
                          <a:solidFill>
                            <a:srgbClr val="F3F3F3"/>
                          </a:solidFill>
                          <a:latin typeface="Calibri"/>
                          <a:ea typeface="Calibri"/>
                          <a:cs typeface="Calibri"/>
                          <a:sym typeface="Calibri"/>
                        </a:rPr>
                        <a:t>Tipos</a:t>
                      </a:r>
                      <a:r>
                        <a:rPr lang="en-GB" sz="2300" b="1" u="none" strike="noStrike" cap="none" dirty="0">
                          <a:solidFill>
                            <a:srgbClr val="F3F3F3"/>
                          </a:solidFill>
                          <a:latin typeface="Calibri"/>
                          <a:ea typeface="Calibri"/>
                          <a:cs typeface="Calibri"/>
                          <a:sym typeface="Calibri"/>
                        </a:rPr>
                        <a:t> de </a:t>
                      </a:r>
                      <a:r>
                        <a:rPr lang="en-GB" sz="2300" b="1" u="none" strike="noStrike" cap="none" dirty="0" err="1">
                          <a:solidFill>
                            <a:srgbClr val="F3F3F3"/>
                          </a:solidFill>
                          <a:latin typeface="Calibri"/>
                          <a:ea typeface="Calibri"/>
                          <a:cs typeface="Calibri"/>
                          <a:sym typeface="Calibri"/>
                        </a:rPr>
                        <a:t>fortalezas</a:t>
                      </a:r>
                      <a:endParaRPr sz="2300" b="1" u="none" strike="noStrike" cap="none" dirty="0" err="1">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solidFill>
                            <a:srgbClr val="F3F3F3"/>
                          </a:solidFill>
                          <a:latin typeface="Calibri"/>
                          <a:ea typeface="Calibri"/>
                          <a:cs typeface="Calibri"/>
                          <a:sym typeface="Calibri"/>
                        </a:rPr>
                        <a:t>¿Cómo </a:t>
                      </a:r>
                      <a:r>
                        <a:rPr lang="en-GB" sz="2300" b="1" u="none" strike="noStrike" cap="none" dirty="0" err="1">
                          <a:solidFill>
                            <a:srgbClr val="F3F3F3"/>
                          </a:solidFill>
                          <a:latin typeface="Calibri"/>
                          <a:ea typeface="Calibri"/>
                          <a:cs typeface="Calibri"/>
                          <a:sym typeface="Calibri"/>
                        </a:rPr>
                        <a:t>identificarlas</a:t>
                      </a:r>
                      <a:r>
                        <a:rPr lang="en-GB" sz="2300" b="1" u="none" strike="noStrike" cap="none" dirty="0">
                          <a:solidFill>
                            <a:srgbClr val="F3F3F3"/>
                          </a:solidFill>
                          <a:latin typeface="Calibri"/>
                          <a:ea typeface="Calibri"/>
                          <a:cs typeface="Calibri"/>
                          <a:sym typeface="Calibri"/>
                        </a:rPr>
                        <a:t>? </a:t>
                      </a:r>
                      <a:endParaRPr sz="2300" b="1" u="none" strike="noStrike" cap="none" dirty="0">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err="1">
                          <a:solidFill>
                            <a:srgbClr val="F3F3F3"/>
                          </a:solidFill>
                          <a:latin typeface="Calibri"/>
                          <a:ea typeface="Calibri"/>
                          <a:cs typeface="Calibri"/>
                          <a:sym typeface="Calibri"/>
                        </a:rPr>
                        <a:t>Consejos</a:t>
                      </a:r>
                      <a:r>
                        <a:rPr lang="en-GB" sz="2300" b="1" u="none" strike="noStrike" cap="none" dirty="0">
                          <a:solidFill>
                            <a:srgbClr val="F3F3F3"/>
                          </a:solidFill>
                          <a:latin typeface="Calibri"/>
                          <a:ea typeface="Calibri"/>
                          <a:cs typeface="Calibri"/>
                          <a:sym typeface="Calibri"/>
                        </a:rPr>
                        <a:t> </a:t>
                      </a:r>
                      <a:r>
                        <a:rPr lang="en-GB" sz="2300" b="1" u="none" strike="noStrike" cap="none" dirty="0" err="1">
                          <a:solidFill>
                            <a:srgbClr val="F3F3F3"/>
                          </a:solidFill>
                          <a:latin typeface="Calibri"/>
                          <a:ea typeface="Calibri"/>
                          <a:cs typeface="Calibri"/>
                          <a:sym typeface="Calibri"/>
                        </a:rPr>
                        <a:t>prácticos</a:t>
                      </a:r>
                      <a:endParaRPr sz="2300" b="1" u="none" strike="noStrike" cap="none" dirty="0" err="1">
                        <a:solidFill>
                          <a:srgbClr val="F3F3F3"/>
                        </a:solidFill>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5985462">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Creativa y técnica </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(por ejemplo, diseño de escenarios, gestión de la producción, dirección escénica, etc.)</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Interpersonal</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(por ejemplo, tutoría, mediación de conflictos, trabajo en equipo) </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Estratégicos (por ejemplo, planificación a largo plazo, elaboración de presupuestos, coordinación logística)</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br>
                        <a:rPr lang="en-GB" sz="2300" u="none" strike="noStrike" cap="none" dirty="0">
                          <a:latin typeface="Calibri"/>
                          <a:ea typeface="Calibri"/>
                          <a:cs typeface="Calibri"/>
                          <a:sym typeface="Calibri"/>
                        </a:rPr>
                      </a:br>
                      <a:r>
                        <a:rPr lang="en-GB" sz="2300" u="none" strike="noStrike" cap="none" dirty="0">
                          <a:latin typeface="Calibri"/>
                          <a:ea typeface="Calibri"/>
                          <a:cs typeface="Calibri"/>
                          <a:sym typeface="Calibri"/>
                        </a:rPr>
                        <a:t>Emocional </a:t>
                      </a:r>
                      <a:br>
                        <a:rPr lang="en-GB" sz="2300" u="none" strike="noStrike" cap="none" dirty="0">
                          <a:latin typeface="Calibri"/>
                          <a:ea typeface="Calibri"/>
                          <a:cs typeface="Calibri"/>
                          <a:sym typeface="Calibri"/>
                        </a:rPr>
                      </a:br>
                      <a:r>
                        <a:rPr lang="en-GB" sz="2300" u="none" strike="noStrike" cap="none" dirty="0">
                          <a:latin typeface="Calibri"/>
                          <a:ea typeface="Calibri"/>
                          <a:cs typeface="Calibri"/>
                          <a:sym typeface="Calibri"/>
                        </a:rPr>
                        <a:t>(por ejemplo, empatía, paciencia, mantener la calma bajo presión)</a:t>
                      </a:r>
                      <a:endParaRPr sz="23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Observación: Observe en qué aspectos las personas destacan o sobresalen de forma natural.</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Conversaciones y reuniones: Pregunte qué es lo que les gusta o en qué se sienten eficaces. </a:t>
                      </a:r>
                      <a:br>
                        <a:rPr lang="en-GB" sz="2300" u="none" strike="noStrike" cap="none" dirty="0">
                          <a:latin typeface="Calibri"/>
                          <a:ea typeface="Calibri"/>
                          <a:cs typeface="Calibri"/>
                          <a:sym typeface="Calibri"/>
                        </a:rPr>
                      </a:b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err="1">
                          <a:latin typeface="Calibri"/>
                          <a:ea typeface="Calibri"/>
                          <a:cs typeface="Calibri"/>
                        </a:rPr>
                        <a:t>Ciclos</a:t>
                      </a:r>
                      <a:r>
                        <a:rPr lang="en-GB" sz="2300" u="none" strike="noStrike" cap="none" dirty="0">
                          <a:latin typeface="Calibri"/>
                          <a:ea typeface="Calibri"/>
                          <a:cs typeface="Calibri"/>
                        </a:rPr>
                        <a:t> de feedback</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utilice</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rPr>
                        <a:t>el</a:t>
                      </a:r>
                      <a:r>
                        <a:rPr lang="en-GB" sz="2300" u="none" strike="noStrike" cap="none" dirty="0">
                          <a:latin typeface="Calibri"/>
                          <a:ea typeface="Calibri"/>
                          <a:cs typeface="Calibri"/>
                        </a:rPr>
                        <a:t> feedback de</a:t>
                      </a:r>
                      <a:r>
                        <a:rPr lang="en-GB" sz="2300" u="none" strike="noStrike" cap="none" dirty="0">
                          <a:latin typeface="Calibri"/>
                          <a:ea typeface="Calibri"/>
                          <a:cs typeface="Calibri"/>
                          <a:sym typeface="Calibri"/>
                        </a:rPr>
                        <a:t> 360° de </a:t>
                      </a:r>
                      <a:r>
                        <a:rPr lang="en-GB" sz="2300" u="none" strike="noStrike" cap="none" dirty="0" err="1">
                          <a:latin typeface="Calibri"/>
                          <a:ea typeface="Calibri"/>
                          <a:cs typeface="Calibri"/>
                          <a:sym typeface="Calibri"/>
                        </a:rPr>
                        <a:t>los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compañeros</a:t>
                      </a:r>
                      <a:r>
                        <a:rPr lang="en-GB" sz="2300" u="none" strike="noStrike" cap="none" dirty="0">
                          <a:latin typeface="Calibri"/>
                          <a:ea typeface="Calibri"/>
                          <a:cs typeface="Calibri"/>
                          <a:sym typeface="Calibri"/>
                        </a:rPr>
                        <a:t> para </a:t>
                      </a:r>
                      <a:r>
                        <a:rPr lang="en-GB" sz="2300" u="none" strike="noStrike" cap="none" dirty="0" err="1">
                          <a:latin typeface="Calibri"/>
                          <a:ea typeface="Calibri"/>
                          <a:cs typeface="Calibri"/>
                          <a:sym typeface="Calibri"/>
                        </a:rPr>
                        <a:t>descubrir</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talentos</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sym typeface="Calibri"/>
                        </a:rPr>
                        <a:t>Herramientas de reflexión: utilice herramientas como Gallup StrengthsFinder, VIA Character Strengths o ejercicios informales de mapeo.</a:t>
                      </a:r>
                      <a:br>
                        <a:rPr lang="en-GB" sz="2300" u="none" strike="noStrike" cap="none" dirty="0">
                          <a:latin typeface="Calibri"/>
                          <a:ea typeface="Calibri"/>
                          <a:cs typeface="Calibri"/>
                          <a:sym typeface="Calibri"/>
                        </a:rPr>
                      </a:br>
                      <a:endParaRPr sz="23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err="1">
                          <a:latin typeface="Calibri"/>
                          <a:ea typeface="Calibri"/>
                          <a:cs typeface="Calibri"/>
                        </a:rPr>
                        <a:t>Asignar</a:t>
                      </a:r>
                      <a:r>
                        <a:rPr lang="en-GB" sz="2300" u="none" strike="noStrike" cap="none" dirty="0">
                          <a:latin typeface="Calibri"/>
                          <a:ea typeface="Calibri"/>
                          <a:cs typeface="Calibri"/>
                          <a:sym typeface="Calibri"/>
                        </a:rPr>
                        <a:t> roles </a:t>
                      </a:r>
                      <a:r>
                        <a:rPr lang="en-GB" sz="2300" u="none" strike="noStrike" cap="none" dirty="0" err="1">
                          <a:latin typeface="Calibri"/>
                          <a:ea typeface="Calibri"/>
                          <a:cs typeface="Calibri"/>
                          <a:sym typeface="Calibri"/>
                        </a:rPr>
                        <a:t>que</a:t>
                      </a:r>
                      <a:r>
                        <a:rPr lang="en-GB" sz="2300" u="none" strike="noStrike" cap="none" dirty="0">
                          <a:latin typeface="Calibri"/>
                          <a:ea typeface="Calibri"/>
                          <a:cs typeface="Calibri"/>
                          <a:sym typeface="Calibri"/>
                        </a:rPr>
                        <a:t> se </a:t>
                      </a:r>
                      <a:r>
                        <a:rPr lang="en-GB" sz="2300" u="none" strike="noStrike" cap="none" dirty="0" err="1">
                          <a:latin typeface="Calibri"/>
                          <a:ea typeface="Calibri"/>
                          <a:cs typeface="Calibri"/>
                          <a:sym typeface="Calibri"/>
                        </a:rPr>
                        <a:t>ajusten</a:t>
                      </a:r>
                      <a:r>
                        <a:rPr lang="en-GB" sz="2300" u="none" strike="noStrike" cap="none" dirty="0">
                          <a:latin typeface="Calibri"/>
                          <a:ea typeface="Calibri"/>
                          <a:cs typeface="Calibri"/>
                          <a:sym typeface="Calibri"/>
                        </a:rPr>
                        <a:t> a sus puntos </a:t>
                      </a:r>
                      <a:r>
                        <a:rPr lang="en-GB" sz="2300" u="none" strike="noStrike" cap="none" dirty="0" err="1">
                          <a:latin typeface="Calibri"/>
                          <a:ea typeface="Calibri"/>
                          <a:cs typeface="Calibri"/>
                          <a:sym typeface="Calibri"/>
                        </a:rPr>
                        <a:t>fuertes</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err="1">
                          <a:latin typeface="Calibri"/>
                          <a:ea typeface="Calibri"/>
                          <a:cs typeface="Calibri"/>
                        </a:rPr>
                        <a:t>Fomentar</a:t>
                      </a:r>
                      <a:r>
                        <a:rPr lang="en-GB" sz="2300" u="none" strike="noStrike" cap="none" dirty="0">
                          <a:latin typeface="Calibri"/>
                          <a:ea typeface="Calibri"/>
                          <a:cs typeface="Calibri"/>
                          <a:sym typeface="Calibri"/>
                        </a:rPr>
                        <a:t> la </a:t>
                      </a:r>
                      <a:r>
                        <a:rPr lang="en-GB" sz="2300" u="none" strike="noStrike" cap="none" dirty="0" err="1">
                          <a:latin typeface="Calibri"/>
                          <a:ea typeface="Calibri"/>
                          <a:cs typeface="Calibri"/>
                          <a:sym typeface="Calibri"/>
                        </a:rPr>
                        <a:t>colaboración</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basada</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en</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habilidades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complementarias</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a:latin typeface="Calibri"/>
                          <a:ea typeface="Calibri"/>
                          <a:cs typeface="Calibri"/>
                        </a:rPr>
                        <a:t>Rotar</a:t>
                      </a:r>
                      <a:r>
                        <a:rPr lang="en-GB" sz="2300" u="none" strike="noStrike" cap="none" dirty="0">
                          <a:latin typeface="Calibri"/>
                          <a:ea typeface="Calibri"/>
                          <a:cs typeface="Calibri"/>
                          <a:sym typeface="Calibri"/>
                        </a:rPr>
                        <a:t> las </a:t>
                      </a:r>
                      <a:r>
                        <a:rPr lang="en-GB" sz="2300" u="none" strike="noStrike" cap="none" dirty="0" err="1">
                          <a:latin typeface="Calibri"/>
                          <a:ea typeface="Calibri"/>
                          <a:cs typeface="Calibri"/>
                          <a:sym typeface="Calibri"/>
                        </a:rPr>
                        <a:t>tareas</a:t>
                      </a:r>
                      <a:r>
                        <a:rPr lang="en-GB" sz="2300" u="none" strike="noStrike" cap="none" dirty="0">
                          <a:latin typeface="Calibri"/>
                          <a:ea typeface="Calibri"/>
                          <a:cs typeface="Calibri"/>
                          <a:sym typeface="Calibri"/>
                        </a:rPr>
                        <a:t> para </a:t>
                      </a:r>
                      <a:r>
                        <a:rPr lang="en-GB" sz="2300" u="none" strike="noStrike" cap="none" dirty="0" err="1">
                          <a:latin typeface="Calibri"/>
                          <a:ea typeface="Calibri"/>
                          <a:cs typeface="Calibri"/>
                          <a:sym typeface="Calibri"/>
                        </a:rPr>
                        <a:t>favorecer</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el</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crecimiento</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pero</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mantenga</a:t>
                      </a:r>
                      <a:r>
                        <a:rPr lang="en-GB" sz="2300" u="none" strike="noStrike" cap="none" dirty="0">
                          <a:latin typeface="Calibri"/>
                          <a:ea typeface="Calibri"/>
                          <a:cs typeface="Calibri"/>
                          <a:sym typeface="Calibri"/>
                        </a:rPr>
                        <a:t> los roles principales fijos.</a:t>
                      </a:r>
                      <a:endParaRPr sz="2300" u="none" strike="noStrike" cap="none" dirty="0">
                        <a:latin typeface="Calibri"/>
                        <a:ea typeface="Calibri"/>
                        <a:cs typeface="Calibri"/>
                        <a:sym typeface="Calibri"/>
                      </a:endParaRPr>
                    </a:p>
                    <a:p>
                      <a:pPr marL="0" marR="0" lvl="0" indent="0" algn="l" rtl="0">
                        <a:lnSpc>
                          <a:spcPct val="100000"/>
                        </a:lnSpc>
                        <a:spcBef>
                          <a:spcPts val="1200"/>
                        </a:spcBef>
                        <a:spcAft>
                          <a:spcPts val="0"/>
                        </a:spcAft>
                        <a:buClr>
                          <a:srgbClr val="000000"/>
                        </a:buClr>
                        <a:buSzPts val="2300"/>
                        <a:buFont typeface="Arial"/>
                        <a:buNone/>
                      </a:pPr>
                      <a:r>
                        <a:rPr lang="en-GB" sz="2300" u="none" strike="noStrike" cap="none" dirty="0" err="1">
                          <a:latin typeface="Calibri"/>
                          <a:ea typeface="Calibri"/>
                          <a:cs typeface="Calibri"/>
                        </a:rPr>
                        <a:t>Celebrar</a:t>
                      </a:r>
                      <a:r>
                        <a:rPr lang="en-GB" sz="2300" u="none" strike="noStrike" cap="none" dirty="0">
                          <a:latin typeface="Calibri"/>
                          <a:ea typeface="Calibri"/>
                          <a:cs typeface="Calibri"/>
                          <a:sym typeface="Calibri"/>
                        </a:rPr>
                        <a:t> las </a:t>
                      </a:r>
                      <a:r>
                        <a:rPr lang="en-GB" sz="2300" u="none" strike="noStrike" cap="none" dirty="0" err="1">
                          <a:latin typeface="Calibri"/>
                          <a:ea typeface="Calibri"/>
                          <a:cs typeface="Calibri"/>
                          <a:sym typeface="Calibri"/>
                        </a:rPr>
                        <a:t>fortalezas</a:t>
                      </a:r>
                      <a:r>
                        <a:rPr lang="en-GB" sz="2300" u="none" strike="noStrike" cap="none" dirty="0">
                          <a:latin typeface="Calibri"/>
                          <a:ea typeface="Calibri"/>
                          <a:cs typeface="Calibri"/>
                          <a:sym typeface="Calibri"/>
                        </a:rPr>
                        <a:t> para </a:t>
                      </a:r>
                      <a:r>
                        <a:rPr lang="en-GB" sz="2300" u="none" strike="noStrike" cap="none" dirty="0" err="1">
                          <a:latin typeface="Calibri"/>
                          <a:ea typeface="Calibri"/>
                          <a:cs typeface="Calibri"/>
                          <a:sym typeface="Calibri"/>
                        </a:rPr>
                        <a:t>impulsar</a:t>
                      </a:r>
                      <a:r>
                        <a:rPr lang="en-GB" sz="2300" u="none" strike="noStrike" cap="none" dirty="0">
                          <a:latin typeface="Calibri"/>
                          <a:ea typeface="Calibri"/>
                          <a:cs typeface="Calibri"/>
                          <a:sym typeface="Calibri"/>
                        </a:rPr>
                        <a:t> la </a:t>
                      </a:r>
                      <a:r>
                        <a:rPr lang="en-GB" sz="2300" u="none" strike="noStrike" cap="none" dirty="0" err="1">
                          <a:latin typeface="Calibri"/>
                          <a:ea typeface="Calibri"/>
                          <a:cs typeface="Calibri"/>
                          <a:sym typeface="Calibri"/>
                        </a:rPr>
                        <a:t>motivación</a:t>
                      </a:r>
                      <a:r>
                        <a:rPr lang="en-GB" sz="2300" u="none" strike="noStrike" cap="none" dirty="0">
                          <a:latin typeface="Calibri"/>
                          <a:ea typeface="Calibri"/>
                          <a:cs typeface="Calibri"/>
                          <a:sym typeface="Calibri"/>
                        </a:rPr>
                        <a:t> y la lealtad.</a:t>
                      </a:r>
                      <a:endParaRPr sz="2300" u="none" strike="noStrike" cap="none" dirty="0">
                        <a:latin typeface="Calibri"/>
                        <a:ea typeface="Calibri"/>
                        <a:cs typeface="Calibri"/>
                        <a:sym typeface="Calibri"/>
                      </a:endParaRPr>
                    </a:p>
                  </a:txBody>
                  <a:tcPr marL="63500" marR="63500" marT="63500" marB="63500">
                    <a:noFill/>
                  </a:tcPr>
                </a:tc>
                <a:extLst>
                  <a:ext uri="{0D108BD9-81ED-4DB2-BD59-A6C34878D82A}">
                    <a16:rowId xmlns:a16="http://schemas.microsoft.com/office/drawing/2014/main" val="10001"/>
                  </a:ext>
                </a:extLst>
              </a:tr>
            </a:tbl>
          </a:graphicData>
        </a:graphic>
      </p:graphicFrame>
      <p:sp>
        <p:nvSpPr>
          <p:cNvPr id="206" name="Google Shape;206;g34519fc2d75_0_20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11</a:t>
            </a:fld>
            <a:endParaRPr/>
          </a:p>
        </p:txBody>
      </p:sp>
      <p:sp>
        <p:nvSpPr>
          <p:cNvPr id="207" name="Google Shape;207;g34519fc2d75_0_208"/>
          <p:cNvSpPr txBox="1"/>
          <p:nvPr/>
        </p:nvSpPr>
        <p:spPr>
          <a:xfrm>
            <a:off x="1227555" y="1186853"/>
            <a:ext cx="15637295" cy="2401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dirty="0" err="1">
                <a:solidFill>
                  <a:schemeClr val="dk1"/>
                </a:solidFill>
                <a:latin typeface="Calibri"/>
                <a:ea typeface="Calibri"/>
                <a:cs typeface="Calibri"/>
                <a:sym typeface="Calibri"/>
              </a:rPr>
              <a:t>Gestión</a:t>
            </a:r>
            <a:r>
              <a:rPr lang="en-GB" sz="5000" b="1" i="0" u="none" strike="noStrike" cap="none" dirty="0">
                <a:solidFill>
                  <a:schemeClr val="dk1"/>
                </a:solidFill>
                <a:latin typeface="Calibri"/>
                <a:ea typeface="Calibri"/>
                <a:cs typeface="Calibri"/>
                <a:sym typeface="Calibri"/>
              </a:rPr>
              <a:t> del </a:t>
            </a:r>
            <a:r>
              <a:rPr lang="en-GB" sz="5000" b="1" i="0" u="none" strike="noStrike" cap="none" dirty="0" err="1">
                <a:solidFill>
                  <a:schemeClr val="dk1"/>
                </a:solidFill>
                <a:latin typeface="Calibri"/>
                <a:ea typeface="Calibri"/>
                <a:cs typeface="Calibri"/>
                <a:sym typeface="Calibri"/>
              </a:rPr>
              <a:t>talento</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etapas</a:t>
            </a:r>
            <a:r>
              <a:rPr lang="en-GB" sz="5000" b="1" i="0" u="none" strike="noStrike" cap="none" dirty="0">
                <a:solidFill>
                  <a:schemeClr val="dk1"/>
                </a:solidFill>
                <a:latin typeface="Calibri"/>
                <a:ea typeface="Calibri"/>
                <a:cs typeface="Calibri"/>
                <a:sym typeface="Calibri"/>
              </a:rPr>
              <a:t> clave </a:t>
            </a:r>
            <a:r>
              <a:rPr lang="en-GB" sz="5000" b="1" i="0" u="none" strike="noStrike" cap="none" dirty="0" err="1">
                <a:solidFill>
                  <a:schemeClr val="dk1"/>
                </a:solidFill>
                <a:latin typeface="Calibri"/>
                <a:ea typeface="Calibri"/>
                <a:cs typeface="Calibri"/>
                <a:sym typeface="Calibri"/>
              </a:rPr>
              <a:t>explicadas</a:t>
            </a:r>
            <a:r>
              <a:rPr lang="en-GB" sz="5000" b="1" i="0" u="none" strike="noStrike" cap="none" dirty="0">
                <a:solidFill>
                  <a:schemeClr val="dk1"/>
                </a:solidFill>
                <a:latin typeface="Calibri"/>
                <a:ea typeface="Calibri"/>
                <a:cs typeface="Calibri"/>
                <a:sym typeface="Calibri"/>
              </a:rPr>
              <a:t> con </a:t>
            </a:r>
            <a:r>
              <a:rPr lang="en-GB" sz="5000" b="1" i="0" u="none" strike="noStrike" cap="none" dirty="0" err="1">
                <a:solidFill>
                  <a:schemeClr val="dk1"/>
                </a:solidFill>
                <a:latin typeface="Calibri"/>
                <a:ea typeface="Calibri"/>
                <a:cs typeface="Calibri"/>
                <a:sym typeface="Calibri"/>
              </a:rPr>
              <a:t>orientación</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práctica</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sobre</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áreas</a:t>
            </a:r>
            <a:r>
              <a:rPr lang="en-GB" sz="5000" b="1" i="0" u="none" strike="noStrike" cap="none" dirty="0">
                <a:solidFill>
                  <a:schemeClr val="dk1"/>
                </a:solidFill>
                <a:latin typeface="Calibri"/>
                <a:ea typeface="Calibri"/>
                <a:cs typeface="Calibri"/>
                <a:sym typeface="Calibri"/>
              </a:rPr>
              <a:t> de </a:t>
            </a:r>
            <a:r>
              <a:rPr lang="en-GB" sz="5000" b="1" i="0" u="none" strike="noStrike" cap="none" dirty="0" err="1">
                <a:solidFill>
                  <a:schemeClr val="dk1"/>
                </a:solidFill>
                <a:latin typeface="Calibri"/>
                <a:ea typeface="Calibri"/>
                <a:cs typeface="Calibri"/>
                <a:sym typeface="Calibri"/>
              </a:rPr>
              <a:t>interés</a:t>
            </a:r>
            <a:endParaRPr sz="5000" b="1"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1" i="0" u="none" strike="noStrike" cap="none" dirty="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g34519fc2d75_0_3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4" name="Google Shape;214;g34519fc2d75_0_3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5" name="Google Shape;215;g34519fc2d75_0_32"/>
          <p:cNvSpPr txBox="1"/>
          <p:nvPr/>
        </p:nvSpPr>
        <p:spPr>
          <a:xfrm>
            <a:off x="952325" y="4704138"/>
            <a:ext cx="16556700" cy="41712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Los líderes artísticos exitosos equilibran la integridad artística con la gestión práctica, inspirando la creatividad y garantizando la estabilidad, al tiempo que involucran a diversas partes interesadas.</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000"/>
              <a:buFont typeface="Arial"/>
              <a:buNone/>
            </a:pPr>
            <a:r>
              <a:rPr lang="en-GB" sz="2000" b="1" i="0" u="none" strike="noStrike" cap="none">
                <a:solidFill>
                  <a:schemeClr val="dk1"/>
                </a:solidFill>
                <a:latin typeface="Calibri"/>
                <a:ea typeface="Calibri"/>
                <a:cs typeface="Calibri"/>
                <a:sym typeface="Calibri"/>
              </a:rPr>
              <a:t>Perfiles clave de liderazgo:</a:t>
            </a:r>
            <a:endParaRPr sz="2000" b="1"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Artístico</a:t>
            </a:r>
            <a:r>
              <a:rPr lang="en-GB" sz="2000" b="0" i="0" u="none" strike="noStrike" cap="none">
                <a:solidFill>
                  <a:schemeClr val="dk1"/>
                </a:solidFill>
                <a:latin typeface="Calibri"/>
                <a:ea typeface="Calibri"/>
                <a:cs typeface="Calibri"/>
                <a:sym typeface="Calibri"/>
              </a:rPr>
              <a:t>: lidera la visión creativa.</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Gerencial</a:t>
            </a:r>
            <a:r>
              <a:rPr lang="en-GB" sz="2000" b="0" i="0" u="none" strike="noStrike" cap="none">
                <a:solidFill>
                  <a:schemeClr val="dk1"/>
                </a:solidFill>
                <a:latin typeface="Calibri"/>
                <a:ea typeface="Calibri"/>
                <a:cs typeface="Calibri"/>
                <a:sym typeface="Calibri"/>
              </a:rPr>
              <a:t>: se centra en la eficiencia operativa.</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Proyecto</a:t>
            </a:r>
            <a:r>
              <a:rPr lang="en-GB" sz="2000" b="0" i="0" u="none" strike="noStrike" cap="none">
                <a:solidFill>
                  <a:schemeClr val="dk1"/>
                </a:solidFill>
                <a:latin typeface="Calibri"/>
                <a:ea typeface="Calibri"/>
                <a:cs typeface="Calibri"/>
                <a:sym typeface="Calibri"/>
              </a:rPr>
              <a:t>: Equilibra la ejecución creativa y operativa.</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Comercial</a:t>
            </a:r>
            <a:r>
              <a:rPr lang="en-GB" sz="2000" b="0" i="0" u="none" strike="noStrike" cap="none">
                <a:solidFill>
                  <a:schemeClr val="dk1"/>
                </a:solidFill>
                <a:latin typeface="Calibri"/>
                <a:ea typeface="Calibri"/>
                <a:cs typeface="Calibri"/>
                <a:sym typeface="Calibri"/>
              </a:rPr>
              <a:t>: Da prioridad a la rentabilidad junto con la misión.</a:t>
            </a:r>
            <a:endParaRPr sz="2000" b="0" i="0" u="none" strike="noStrike" cap="none">
              <a:solidFill>
                <a:schemeClr val="dk1"/>
              </a:solidFill>
              <a:latin typeface="Calibri"/>
              <a:ea typeface="Calibri"/>
              <a:cs typeface="Calibri"/>
              <a:sym typeface="Calibri"/>
            </a:endParaRPr>
          </a:p>
        </p:txBody>
      </p:sp>
      <p:sp>
        <p:nvSpPr>
          <p:cNvPr id="216" name="Google Shape;216;g34519fc2d75_0_32"/>
          <p:cNvSpPr txBox="1"/>
          <p:nvPr/>
        </p:nvSpPr>
        <p:spPr>
          <a:xfrm>
            <a:off x="952325" y="2942425"/>
            <a:ext cx="16461600" cy="16311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Liderazgo en las artes escénicas: Marco de innovación y agencia de cambio</a:t>
            </a:r>
            <a:endParaRPr sz="5000" b="1" i="0" u="none" strike="noStrike" cap="none">
              <a:solidFill>
                <a:schemeClr val="dk1"/>
              </a:solidFill>
              <a:latin typeface="Calibri"/>
              <a:ea typeface="Calibri"/>
              <a:cs typeface="Calibri"/>
              <a:sym typeface="Calibri"/>
            </a:endParaRPr>
          </a:p>
        </p:txBody>
      </p:sp>
      <p:sp>
        <p:nvSpPr>
          <p:cNvPr id="217" name="Google Shape;217;g34519fc2d75_0_32"/>
          <p:cNvSpPr txBox="1"/>
          <p:nvPr/>
        </p:nvSpPr>
        <p:spPr>
          <a:xfrm>
            <a:off x="8454725" y="5914025"/>
            <a:ext cx="9054300" cy="36327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000"/>
              <a:buFont typeface="Arial"/>
              <a:buNone/>
            </a:pPr>
            <a:r>
              <a:rPr lang="en-GB" sz="2000" b="1" i="0" u="none" strike="noStrike" cap="none">
                <a:solidFill>
                  <a:schemeClr val="dk1"/>
                </a:solidFill>
                <a:latin typeface="Calibri"/>
                <a:ea typeface="Calibri"/>
                <a:cs typeface="Calibri"/>
                <a:sym typeface="Calibri"/>
              </a:rPr>
              <a:t>Contextos organizativos distintivos:</a:t>
            </a:r>
            <a:endParaRPr sz="2000" b="1"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Enfoque en la misión: </a:t>
            </a:r>
            <a:r>
              <a:rPr lang="en-GB" sz="2000" b="0" i="0" u="none" strike="noStrike" cap="none">
                <a:solidFill>
                  <a:schemeClr val="dk1"/>
                </a:solidFill>
                <a:latin typeface="Calibri"/>
                <a:ea typeface="Calibri"/>
                <a:cs typeface="Calibri"/>
                <a:sym typeface="Calibri"/>
              </a:rPr>
              <a:t>Las organizaciones sin ánimo de lucro dan prioridad a la misión; las entidades comerciales equilibran la misión con los beneficios.</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Limitaciones de recursos: </a:t>
            </a:r>
            <a:r>
              <a:rPr lang="en-GB" sz="2000" b="0" i="0" u="none" strike="noStrike" cap="none">
                <a:solidFill>
                  <a:schemeClr val="dk1"/>
                </a:solidFill>
                <a:latin typeface="Calibri"/>
                <a:ea typeface="Calibri"/>
                <a:cs typeface="Calibri"/>
                <a:sym typeface="Calibri"/>
              </a:rPr>
              <a:t>Las organizaciones sin ánimo de lucro dependen de la recaudación de fondos; las entidades comerciales, de las ventas.</a:t>
            </a:r>
            <a:endParaRPr sz="2000" b="0" i="0" u="none" strike="noStrike" cap="none">
              <a:solidFill>
                <a:schemeClr val="dk1"/>
              </a:solidFill>
              <a:latin typeface="Calibri"/>
              <a:ea typeface="Calibri"/>
              <a:cs typeface="Calibri"/>
              <a:sym typeface="Calibri"/>
            </a:endParaRPr>
          </a:p>
          <a:p>
            <a:pPr marL="622300" marR="0" lvl="0" indent="-527050" algn="just" rtl="0">
              <a:lnSpc>
                <a:spcPct val="150000"/>
              </a:lnSpc>
              <a:spcBef>
                <a:spcPts val="1200"/>
              </a:spcBef>
              <a:spcAft>
                <a:spcPts val="0"/>
              </a:spcAft>
              <a:buClr>
                <a:srgbClr val="04A6C2"/>
              </a:buClr>
              <a:buSzPts val="2000"/>
              <a:buFont typeface="Noto Sans Symbols"/>
              <a:buChar char="⮚"/>
            </a:pPr>
            <a:r>
              <a:rPr lang="en-GB" sz="2000" b="1" i="0" u="none" strike="noStrike" cap="none">
                <a:solidFill>
                  <a:schemeClr val="dk1"/>
                </a:solidFill>
                <a:latin typeface="Calibri"/>
                <a:ea typeface="Calibri"/>
                <a:cs typeface="Calibri"/>
                <a:sym typeface="Calibri"/>
              </a:rPr>
              <a:t>Diversidad de partes interesadas: </a:t>
            </a:r>
            <a:r>
              <a:rPr lang="en-GB" sz="2000" b="0" i="0" u="none" strike="noStrike" cap="none">
                <a:solidFill>
                  <a:schemeClr val="dk1"/>
                </a:solidFill>
                <a:latin typeface="Calibri"/>
                <a:ea typeface="Calibri"/>
                <a:cs typeface="Calibri"/>
                <a:sym typeface="Calibri"/>
              </a:rPr>
              <a:t>los líderes gestionan grupos variados (donantes, juntas directivas, público, personal).</a:t>
            </a:r>
            <a:endParaRPr sz="2000" b="0" i="0" u="none" strike="noStrike" cap="none">
              <a:solidFill>
                <a:schemeClr val="dk1"/>
              </a:solidFill>
              <a:latin typeface="Calibri"/>
              <a:ea typeface="Calibri"/>
              <a:cs typeface="Calibri"/>
              <a:sym typeface="Calibri"/>
            </a:endParaRPr>
          </a:p>
        </p:txBody>
      </p:sp>
      <p:sp>
        <p:nvSpPr>
          <p:cNvPr id="218" name="Google Shape;218;g34519fc2d75_0_3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g34519fc2d75_0_23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5" name="Google Shape;225;g34519fc2d75_0_23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6" name="Google Shape;226;g34519fc2d75_0_232"/>
          <p:cNvSpPr txBox="1"/>
          <p:nvPr/>
        </p:nvSpPr>
        <p:spPr>
          <a:xfrm>
            <a:off x="952325" y="2942425"/>
            <a:ext cx="16461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Estilos de liderazgo y aplicación estratégica</a:t>
            </a:r>
            <a:endParaRPr sz="5000" b="1" i="0" u="none" strike="noStrike" cap="none">
              <a:solidFill>
                <a:schemeClr val="dk1"/>
              </a:solidFill>
              <a:latin typeface="Calibri"/>
              <a:ea typeface="Calibri"/>
              <a:cs typeface="Calibri"/>
              <a:sym typeface="Calibri"/>
            </a:endParaRPr>
          </a:p>
        </p:txBody>
      </p:sp>
      <p:graphicFrame>
        <p:nvGraphicFramePr>
          <p:cNvPr id="227" name="Google Shape;227;g34519fc2d75_0_232"/>
          <p:cNvGraphicFramePr/>
          <p:nvPr>
            <p:extLst>
              <p:ext uri="{D42A27DB-BD31-4B8C-83A1-F6EECF244321}">
                <p14:modId xmlns:p14="http://schemas.microsoft.com/office/powerpoint/2010/main" val="3428140215"/>
              </p:ext>
            </p:extLst>
          </p:nvPr>
        </p:nvGraphicFramePr>
        <p:xfrm>
          <a:off x="1562100" y="4000500"/>
          <a:ext cx="13826251" cy="6017040"/>
        </p:xfrm>
        <a:graphic>
          <a:graphicData uri="http://schemas.openxmlformats.org/drawingml/2006/table">
            <a:tbl>
              <a:tblPr>
                <a:noFill/>
                <a:tableStyleId>{C8E4061D-F996-4E52-8B39-2384F2AE1984}</a:tableStyleId>
              </a:tblPr>
              <a:tblGrid>
                <a:gridCol w="3502668">
                  <a:extLst>
                    <a:ext uri="{9D8B030D-6E8A-4147-A177-3AD203B41FA5}">
                      <a16:colId xmlns:a16="http://schemas.microsoft.com/office/drawing/2014/main" val="20000"/>
                    </a:ext>
                  </a:extLst>
                </a:gridCol>
                <a:gridCol w="3066561">
                  <a:extLst>
                    <a:ext uri="{9D8B030D-6E8A-4147-A177-3AD203B41FA5}">
                      <a16:colId xmlns:a16="http://schemas.microsoft.com/office/drawing/2014/main" val="20001"/>
                    </a:ext>
                  </a:extLst>
                </a:gridCol>
                <a:gridCol w="3598373">
                  <a:extLst>
                    <a:ext uri="{9D8B030D-6E8A-4147-A177-3AD203B41FA5}">
                      <a16:colId xmlns:a16="http://schemas.microsoft.com/office/drawing/2014/main" val="20002"/>
                    </a:ext>
                  </a:extLst>
                </a:gridCol>
                <a:gridCol w="3658649">
                  <a:extLst>
                    <a:ext uri="{9D8B030D-6E8A-4147-A177-3AD203B41FA5}">
                      <a16:colId xmlns:a16="http://schemas.microsoft.com/office/drawing/2014/main" val="20003"/>
                    </a:ext>
                  </a:extLst>
                </a:gridCol>
              </a:tblGrid>
              <a:tr h="700650">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Estilo de liderazgo</a:t>
                      </a:r>
                      <a:endParaRPr sz="23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Descripción </a:t>
                      </a:r>
                      <a:endParaRPr sz="23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Rasgos</a:t>
                      </a:r>
                      <a:endParaRPr sz="2300" b="1" u="none" strike="noStrike" cap="none">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a:latin typeface="Calibri"/>
                          <a:ea typeface="Calibri"/>
                          <a:cs typeface="Calibri"/>
                          <a:sym typeface="Calibri"/>
                        </a:rPr>
                        <a:t>Fortaleza</a:t>
                      </a:r>
                      <a:endParaRPr sz="2300" b="1" u="none" strike="noStrike" cap="none">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110312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err="1">
                          <a:latin typeface="Calibri"/>
                          <a:ea typeface="Calibri"/>
                          <a:cs typeface="Calibri"/>
                          <a:sym typeface="Calibri"/>
                        </a:rPr>
                        <a:t>Directivo</a:t>
                      </a:r>
                      <a:endParaRPr sz="2300" u="none" strike="noStrike" cap="none" dirty="0">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Decisiones jerárquicas, tomadas por el líder.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Autoritario, estructurado, centrado en las tareas.</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Precisión, eficiencia.</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r h="110312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err="1">
                          <a:latin typeface="Calibri"/>
                          <a:ea typeface="Calibri"/>
                          <a:cs typeface="Calibri"/>
                          <a:sym typeface="Calibri"/>
                        </a:rPr>
                        <a:t>Colaborativo</a:t>
                      </a:r>
                      <a:endParaRPr sz="2300" u="none" strike="noStrike" cap="none" dirty="0">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 Los líderes trabajan en estrecha colaboración con los equipos.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Inclusivos, comunicativos, orientados a las relaciones.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Creatividad, experimentación artística</a:t>
                      </a: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2"/>
                  </a:ext>
                </a:extLst>
              </a:tr>
              <a:tr h="150562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err="1">
                          <a:latin typeface="Calibri"/>
                          <a:ea typeface="Calibri"/>
                          <a:cs typeface="Calibri"/>
                          <a:sym typeface="Calibri"/>
                        </a:rPr>
                        <a:t>Transformador</a:t>
                      </a:r>
                      <a:endParaRPr sz="2300" u="none" strike="noStrike" cap="none" dirty="0">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 Los líderes inspiran metas ambiciosas</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Visionarios, carismáticos, impulsados por el cambio.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Amplía los límites, redefine las normas.</a:t>
                      </a:r>
                      <a:endParaRPr sz="23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150562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err="1">
                          <a:latin typeface="Calibri"/>
                          <a:ea typeface="Calibri"/>
                          <a:cs typeface="Calibri"/>
                          <a:sym typeface="Calibri"/>
                        </a:rPr>
                        <a:t>Servicial</a:t>
                      </a:r>
                      <a:endParaRPr sz="2300" u="none" strike="noStrike" cap="none" dirty="0">
                        <a:latin typeface="Calibri"/>
                        <a:ea typeface="Calibri"/>
                        <a:cs typeface="Calibri"/>
                        <a:sym typeface="Calibri"/>
                      </a:endParaRPr>
                    </a:p>
                  </a:txBody>
                  <a:tcPr marL="63500" marR="63500" marT="63500" marB="63500">
                    <a:solidFill>
                      <a:srgbClr val="B6D7A8"/>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Los líderes dan prioridad al bienestar del equipo. </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a:latin typeface="Calibri"/>
                          <a:ea typeface="Calibri"/>
                          <a:cs typeface="Calibri"/>
                          <a:sym typeface="Calibri"/>
                        </a:rPr>
                        <a:t>Empáticos, solidarios, éticos.</a:t>
                      </a:r>
                      <a:endParaRPr sz="23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Construye comunidades sólidas y garantiza la inclusión.</a:t>
                      </a:r>
                      <a:endParaRPr sz="23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300"/>
                        <a:buFont typeface="Arial"/>
                        <a:buNone/>
                      </a:pPr>
                      <a:endParaRPr sz="23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bl>
          </a:graphicData>
        </a:graphic>
      </p:graphicFrame>
      <p:sp>
        <p:nvSpPr>
          <p:cNvPr id="228" name="Google Shape;228;g34519fc2d75_0_23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g34519fc2d75_0_243"/>
          <p:cNvSpPr/>
          <p:nvPr/>
        </p:nvSpPr>
        <p:spPr>
          <a:xfrm rot="10800000" flipH="1">
            <a:off x="-1049178" y="-56337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5" name="Google Shape;235;g34519fc2d75_0_243"/>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6" name="Google Shape;236;g34519fc2d75_0_243"/>
          <p:cNvSpPr txBox="1"/>
          <p:nvPr/>
        </p:nvSpPr>
        <p:spPr>
          <a:xfrm>
            <a:off x="952325" y="2942425"/>
            <a:ext cx="5196227" cy="1631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Liderazgo y toma de decisiones</a:t>
            </a:r>
            <a:endParaRPr sz="5000" b="1" i="0" u="none" strike="noStrike" cap="none">
              <a:solidFill>
                <a:schemeClr val="dk1"/>
              </a:solidFill>
              <a:latin typeface="Calibri"/>
              <a:ea typeface="Calibri"/>
              <a:cs typeface="Calibri"/>
              <a:sym typeface="Calibri"/>
            </a:endParaRPr>
          </a:p>
        </p:txBody>
      </p:sp>
      <p:graphicFrame>
        <p:nvGraphicFramePr>
          <p:cNvPr id="237" name="Google Shape;237;g34519fc2d75_0_243"/>
          <p:cNvGraphicFramePr/>
          <p:nvPr>
            <p:extLst>
              <p:ext uri="{D42A27DB-BD31-4B8C-83A1-F6EECF244321}">
                <p14:modId xmlns:p14="http://schemas.microsoft.com/office/powerpoint/2010/main" val="414502667"/>
              </p:ext>
            </p:extLst>
          </p:nvPr>
        </p:nvGraphicFramePr>
        <p:xfrm>
          <a:off x="6286500" y="1257300"/>
          <a:ext cx="11010915" cy="9133590"/>
        </p:xfrm>
        <a:graphic>
          <a:graphicData uri="http://schemas.openxmlformats.org/drawingml/2006/table">
            <a:tbl>
              <a:tblPr>
                <a:noFill/>
                <a:tableStyleId>{C8E4061D-F996-4E52-8B39-2384F2AE1984}</a:tableStyleId>
              </a:tblPr>
              <a:tblGrid>
                <a:gridCol w="2595799">
                  <a:extLst>
                    <a:ext uri="{9D8B030D-6E8A-4147-A177-3AD203B41FA5}">
                      <a16:colId xmlns:a16="http://schemas.microsoft.com/office/drawing/2014/main" val="20000"/>
                    </a:ext>
                  </a:extLst>
                </a:gridCol>
                <a:gridCol w="2460070">
                  <a:extLst>
                    <a:ext uri="{9D8B030D-6E8A-4147-A177-3AD203B41FA5}">
                      <a16:colId xmlns:a16="http://schemas.microsoft.com/office/drawing/2014/main" val="20001"/>
                    </a:ext>
                  </a:extLst>
                </a:gridCol>
                <a:gridCol w="2358259">
                  <a:extLst>
                    <a:ext uri="{9D8B030D-6E8A-4147-A177-3AD203B41FA5}">
                      <a16:colId xmlns:a16="http://schemas.microsoft.com/office/drawing/2014/main" val="20002"/>
                    </a:ext>
                  </a:extLst>
                </a:gridCol>
                <a:gridCol w="3596787">
                  <a:extLst>
                    <a:ext uri="{9D8B030D-6E8A-4147-A177-3AD203B41FA5}">
                      <a16:colId xmlns:a16="http://schemas.microsoft.com/office/drawing/2014/main" val="20003"/>
                    </a:ext>
                  </a:extLst>
                </a:gridCol>
              </a:tblGrid>
              <a:tr h="876000">
                <a:tc gridSpan="2">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dirty="0" err="1">
                          <a:latin typeface="Calibri"/>
                          <a:ea typeface="Calibri"/>
                          <a:cs typeface="Calibri"/>
                          <a:sym typeface="Calibri"/>
                        </a:rPr>
                        <a:t>Rasgos</a:t>
                      </a:r>
                      <a:r>
                        <a:rPr lang="en-GB" sz="2300" b="1" u="none" strike="noStrike" cap="none" dirty="0">
                          <a:latin typeface="Calibri"/>
                          <a:ea typeface="Calibri"/>
                          <a:cs typeface="Calibri"/>
                          <a:sym typeface="Calibri"/>
                        </a:rPr>
                        <a:t> clave </a:t>
                      </a:r>
                      <a:r>
                        <a:rPr lang="en-GB" sz="2300" u="none" strike="noStrike" cap="none" dirty="0">
                          <a:latin typeface="Calibri"/>
                          <a:ea typeface="Calibri"/>
                          <a:cs typeface="Calibri"/>
                          <a:sym typeface="Calibri"/>
                        </a:rPr>
                        <a:t>del </a:t>
                      </a:r>
                      <a:r>
                        <a:rPr lang="en-GB" sz="2300" u="none" strike="noStrike" cap="none" dirty="0" err="1">
                          <a:latin typeface="Calibri"/>
                          <a:ea typeface="Calibri"/>
                          <a:cs typeface="Calibri"/>
                          <a:sym typeface="Calibri"/>
                        </a:rPr>
                        <a:t>liderazgo</a:t>
                      </a:r>
                      <a:r>
                        <a:rPr lang="en-GB" sz="2300" u="none" strike="noStrike" cap="none" dirty="0">
                          <a:latin typeface="Calibri"/>
                          <a:ea typeface="Calibri"/>
                          <a:cs typeface="Calibri"/>
                          <a:sym typeface="Calibri"/>
                        </a:rPr>
                        <a:t> para </a:t>
                      </a:r>
                      <a:r>
                        <a:rPr lang="en-GB" sz="2300" u="none" strike="noStrike" cap="none" dirty="0" err="1">
                          <a:latin typeface="Calibri"/>
                          <a:ea typeface="Calibri"/>
                          <a:cs typeface="Calibri"/>
                          <a:sym typeface="Calibri"/>
                        </a:rPr>
                        <a:t>una</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toma</a:t>
                      </a:r>
                      <a:r>
                        <a:rPr lang="en-GB" sz="2300" u="none" strike="noStrike" cap="none" dirty="0">
                          <a:latin typeface="Calibri"/>
                          <a:ea typeface="Calibri"/>
                          <a:cs typeface="Calibri"/>
                          <a:sym typeface="Calibri"/>
                        </a:rPr>
                        <a:t> de </a:t>
                      </a:r>
                      <a:r>
                        <a:rPr lang="en-GB" sz="2300" u="none" strike="noStrike" cap="none" dirty="0" err="1">
                          <a:latin typeface="Calibri"/>
                          <a:ea typeface="Calibri"/>
                          <a:cs typeface="Calibri"/>
                          <a:sym typeface="Calibri"/>
                        </a:rPr>
                        <a:t>decisiones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eficaz</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txBody>
                  <a:tcPr marL="63500" marR="63500" marT="63500" marB="63500">
                    <a:solidFill>
                      <a:srgbClr val="569838"/>
                    </a:solidFill>
                  </a:tcPr>
                </a:tc>
                <a:tc hMerge="1">
                  <a:txBody>
                    <a:bodyPr/>
                    <a:lstStyle/>
                    <a:p>
                      <a:endParaRPr lang="en-BE"/>
                    </a:p>
                  </a:txBody>
                  <a:tcPr/>
                </a:tc>
                <a:tc gridSpan="2">
                  <a:txBody>
                    <a:bodyPr/>
                    <a:lstStyle/>
                    <a:p>
                      <a:pPr marL="0" marR="0" lvl="0" indent="0" algn="ctr" rtl="0">
                        <a:lnSpc>
                          <a:spcPct val="100000"/>
                        </a:lnSpc>
                        <a:spcBef>
                          <a:spcPts val="0"/>
                        </a:spcBef>
                        <a:spcAft>
                          <a:spcPts val="0"/>
                        </a:spcAft>
                        <a:buClr>
                          <a:srgbClr val="000000"/>
                        </a:buClr>
                        <a:buSzPts val="2300"/>
                        <a:buFont typeface="Arial"/>
                        <a:buNone/>
                      </a:pPr>
                      <a:r>
                        <a:rPr lang="en-GB" sz="2300" b="1" u="none" strike="noStrike" cap="none" dirty="0" err="1">
                          <a:latin typeface="Calibri"/>
                          <a:ea typeface="Calibri"/>
                          <a:cs typeface="Calibri"/>
                          <a:sym typeface="Calibri"/>
                        </a:rPr>
                        <a:t>Estrategias</a:t>
                      </a:r>
                      <a:r>
                        <a:rPr lang="en-GB" sz="2300" b="1" u="none" strike="noStrike" cap="none" dirty="0">
                          <a:latin typeface="Calibri"/>
                          <a:ea typeface="Calibri"/>
                          <a:cs typeface="Calibri"/>
                          <a:sym typeface="Calibri"/>
                        </a:rPr>
                        <a:t> </a:t>
                      </a:r>
                      <a:r>
                        <a:rPr lang="en-GB" sz="2300" b="1" u="none" strike="noStrike" cap="none" dirty="0" err="1">
                          <a:latin typeface="Calibri"/>
                          <a:ea typeface="Calibri"/>
                          <a:cs typeface="Calibri"/>
                          <a:sym typeface="Calibri"/>
                        </a:rPr>
                        <a:t>esenciales</a:t>
                      </a:r>
                      <a:r>
                        <a:rPr lang="en-GB" sz="2300" b="1" u="none" strike="noStrike" cap="none" dirty="0">
                          <a:latin typeface="Calibri"/>
                          <a:ea typeface="Calibri"/>
                          <a:cs typeface="Calibri"/>
                          <a:sym typeface="Calibri"/>
                        </a:rPr>
                        <a:t> </a:t>
                      </a:r>
                      <a:r>
                        <a:rPr lang="en-GB" sz="2300" u="none" strike="noStrike" cap="none" dirty="0">
                          <a:latin typeface="Calibri"/>
                          <a:ea typeface="Calibri"/>
                          <a:cs typeface="Calibri"/>
                          <a:sym typeface="Calibri"/>
                        </a:rPr>
                        <a:t>para la </a:t>
                      </a:r>
                      <a:r>
                        <a:rPr lang="en-GB" sz="2300" u="none" strike="noStrike" cap="none" dirty="0" err="1">
                          <a:latin typeface="Calibri"/>
                          <a:ea typeface="Calibri"/>
                          <a:cs typeface="Calibri"/>
                          <a:sym typeface="Calibri"/>
                        </a:rPr>
                        <a:t>toma</a:t>
                      </a:r>
                      <a:r>
                        <a:rPr lang="en-GB" sz="2300" u="none" strike="noStrike" cap="none" dirty="0">
                          <a:latin typeface="Calibri"/>
                          <a:ea typeface="Calibri"/>
                          <a:cs typeface="Calibri"/>
                          <a:sym typeface="Calibri"/>
                        </a:rPr>
                        <a:t> de </a:t>
                      </a:r>
                      <a:r>
                        <a:rPr lang="en-GB" sz="2300" u="none" strike="noStrike" cap="none" dirty="0" err="1">
                          <a:latin typeface="Calibri"/>
                          <a:ea typeface="Calibri"/>
                          <a:cs typeface="Calibri"/>
                          <a:sym typeface="Calibri"/>
                        </a:rPr>
                        <a:t>decisiones</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txBody>
                  <a:tcPr marL="63500" marR="63500" marT="63500" marB="63500">
                    <a:solidFill>
                      <a:srgbClr val="04A6C2"/>
                    </a:solidFill>
                  </a:tcPr>
                </a:tc>
                <a:tc hMerge="1">
                  <a:txBody>
                    <a:bodyPr/>
                    <a:lstStyle/>
                    <a:p>
                      <a:endParaRPr lang="en-BE"/>
                    </a:p>
                  </a:txBody>
                  <a:tcPr/>
                </a:tc>
                <a:extLst>
                  <a:ext uri="{0D108BD9-81ED-4DB2-BD59-A6C34878D82A}">
                    <a16:rowId xmlns:a16="http://schemas.microsoft.com/office/drawing/2014/main" val="10000"/>
                  </a:ext>
                </a:extLst>
              </a:tr>
              <a:tr h="2154500">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Mantener la cohesión de los equipos</a:t>
                      </a:r>
                      <a:endParaRPr sz="2300" b="1" u="none" strike="noStrike" cap="none" dirty="0">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Comunicación sólida, estímulo, resolución de conflictos. Fomenta la creatividad y el valor.</a:t>
                      </a:r>
                      <a:endParaRPr sz="2300" u="none" strike="noStrike" cap="none" dirty="0">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Recopilar información</a:t>
                      </a:r>
                      <a:endParaRPr sz="2300" b="1" u="none" strike="noStrike" cap="none"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Involucrar</a:t>
                      </a:r>
                      <a:r>
                        <a:rPr lang="en-GB" sz="2300" u="none" strike="noStrike" cap="none" dirty="0">
                          <a:latin typeface="Calibri"/>
                          <a:ea typeface="Calibri"/>
                          <a:cs typeface="Calibri"/>
                          <a:sym typeface="Calibri"/>
                        </a:rPr>
                        <a:t> a </a:t>
                      </a:r>
                      <a:r>
                        <a:rPr lang="en-GB" sz="2300" u="none" strike="noStrike" cap="none" dirty="0" err="1">
                          <a:latin typeface="Calibri"/>
                          <a:ea typeface="Calibri"/>
                          <a:cs typeface="Calibri"/>
                          <a:sym typeface="Calibri"/>
                        </a:rPr>
                        <a:t>expertos</a:t>
                      </a:r>
                      <a:r>
                        <a:rPr lang="en-GB" sz="2300" u="none" strike="noStrike" cap="none" dirty="0">
                          <a:latin typeface="Calibri"/>
                          <a:ea typeface="Calibri"/>
                          <a:cs typeface="Calibri"/>
                          <a:sym typeface="Calibri"/>
                        </a:rPr>
                        <a:t> para </a:t>
                      </a:r>
                      <a:r>
                        <a:rPr lang="en-GB" sz="2300" u="none" strike="noStrike" cap="none" dirty="0" err="1">
                          <a:latin typeface="Calibri"/>
                          <a:ea typeface="Calibri"/>
                          <a:cs typeface="Calibri"/>
                          <a:sym typeface="Calibri"/>
                        </a:rPr>
                        <a:t>entablar</a:t>
                      </a:r>
                      <a:r>
                        <a:rPr lang="en-GB" sz="2300" u="none" strike="noStrike" cap="none" dirty="0">
                          <a:latin typeface="Calibri"/>
                          <a:ea typeface="Calibri"/>
                          <a:cs typeface="Calibri"/>
                          <a:sym typeface="Calibri"/>
                        </a:rPr>
                        <a:t> un </a:t>
                      </a:r>
                      <a:r>
                        <a:rPr lang="en-GB" sz="2300" u="none" strike="noStrike" cap="none" dirty="0" err="1">
                          <a:latin typeface="Calibri"/>
                          <a:ea typeface="Calibri"/>
                          <a:cs typeface="Calibri"/>
                          <a:sym typeface="Calibri"/>
                        </a:rPr>
                        <a:t>diálogo</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significativo</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r h="1834875">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err="1">
                          <a:latin typeface="Calibri"/>
                          <a:ea typeface="Calibri"/>
                          <a:cs typeface="Calibri"/>
                          <a:sym typeface="Calibri"/>
                        </a:rPr>
                        <a:t>Liderar</a:t>
                      </a:r>
                      <a:r>
                        <a:rPr lang="en-GB" sz="2300" b="1" u="none" strike="noStrike" cap="none" dirty="0">
                          <a:latin typeface="Calibri"/>
                          <a:ea typeface="Calibri"/>
                          <a:cs typeface="Calibri"/>
                          <a:sym typeface="Calibri"/>
                        </a:rPr>
                        <a:t> con </a:t>
                      </a:r>
                      <a:r>
                        <a:rPr lang="en-GB" sz="2300" b="1" u="none" strike="noStrike" cap="none" dirty="0" err="1">
                          <a:latin typeface="Calibri"/>
                          <a:ea typeface="Calibri"/>
                          <a:cs typeface="Calibri"/>
                          <a:sym typeface="Calibri"/>
                        </a:rPr>
                        <a:t>el</a:t>
                      </a:r>
                      <a:r>
                        <a:rPr lang="en-GB" sz="2300" b="1" u="none" strike="noStrike" cap="none" dirty="0">
                          <a:latin typeface="Calibri"/>
                          <a:ea typeface="Calibri"/>
                          <a:cs typeface="Calibri"/>
                          <a:sym typeface="Calibri"/>
                        </a:rPr>
                        <a:t> </a:t>
                      </a:r>
                      <a:r>
                        <a:rPr lang="en-GB" sz="2300" b="1" u="none" strike="noStrike" cap="none" dirty="0" err="1">
                          <a:latin typeface="Calibri"/>
                          <a:ea typeface="Calibri"/>
                          <a:cs typeface="Calibri"/>
                          <a:sym typeface="Calibri"/>
                        </a:rPr>
                        <a:t>ejemplo</a:t>
                      </a:r>
                      <a:endParaRPr sz="2300" b="1" u="none" strike="noStrike" cap="none" dirty="0" err="1">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err="1">
                          <a:latin typeface="Calibri"/>
                          <a:ea typeface="Calibri"/>
                          <a:cs typeface="Calibri"/>
                          <a:sym typeface="Calibri"/>
                        </a:rPr>
                        <a:t>Profesionalidad</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sólida</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ética</a:t>
                      </a:r>
                      <a:r>
                        <a:rPr lang="en-GB" sz="2300" u="none" strike="noStrike" cap="none" dirty="0">
                          <a:latin typeface="Calibri"/>
                          <a:ea typeface="Calibri"/>
                          <a:cs typeface="Calibri"/>
                          <a:sym typeface="Calibri"/>
                        </a:rPr>
                        <a:t> de </a:t>
                      </a:r>
                      <a:r>
                        <a:rPr lang="en-GB" sz="2300" u="none" strike="noStrike" cap="none" dirty="0" err="1">
                          <a:latin typeface="Calibri"/>
                          <a:ea typeface="Calibri"/>
                          <a:cs typeface="Calibri"/>
                          <a:sym typeface="Calibri"/>
                        </a:rPr>
                        <a:t>trabajo</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visión</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creativa</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clara</a:t>
                      </a:r>
                      <a:r>
                        <a:rPr lang="en-GB" sz="2300" u="none" strike="noStrike" cap="none" dirty="0">
                          <a:latin typeface="Calibri"/>
                          <a:ea typeface="Calibri"/>
                          <a:cs typeface="Calibri"/>
                          <a:sym typeface="Calibri"/>
                        </a:rPr>
                        <a:t>. Genera </a:t>
                      </a:r>
                      <a:r>
                        <a:rPr lang="en-GB" sz="2300" u="none" strike="noStrike" cap="none" dirty="0" err="1">
                          <a:latin typeface="Calibri"/>
                          <a:ea typeface="Calibri"/>
                          <a:cs typeface="Calibri"/>
                          <a:sym typeface="Calibri"/>
                        </a:rPr>
                        <a:t>confianza</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motiva</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Evaluar opciones</a:t>
                      </a:r>
                      <a:endParaRPr sz="2300" b="1" u="none" strike="noStrike" cap="none"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err="1">
                          <a:latin typeface="Calibri"/>
                          <a:ea typeface="Calibri"/>
                          <a:cs typeface="Calibri"/>
                          <a:sym typeface="Calibri"/>
                        </a:rPr>
                        <a:t>Evaluar</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exhaustivamente</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los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riesgos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los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beneficios</a:t>
                      </a:r>
                      <a:r>
                        <a:rPr lang="en-GB" sz="2300" u="none" strike="noStrike" cap="none" dirty="0">
                          <a:latin typeface="Calibri"/>
                          <a:ea typeface="Calibri"/>
                          <a:cs typeface="Calibri"/>
                          <a:sym typeface="Calibri"/>
                        </a:rPr>
                        <a:t> y </a:t>
                      </a:r>
                      <a:r>
                        <a:rPr lang="en-GB" sz="2300" u="none" strike="noStrike" cap="none" dirty="0" err="1">
                          <a:latin typeface="Calibri"/>
                          <a:ea typeface="Calibri"/>
                          <a:cs typeface="Calibri"/>
                          <a:sym typeface="Calibri"/>
                        </a:rPr>
                        <a:t>los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resultados</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2"/>
                  </a:ext>
                </a:extLst>
              </a:tr>
              <a:tr h="1195625">
                <a:tc rowSpan="2">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Pensamiento </a:t>
                      </a:r>
                      <a:r>
                        <a:rPr lang="en-GB" sz="2300" b="1" u="none" strike="noStrike" cap="none" dirty="0" err="1">
                          <a:latin typeface="Calibri"/>
                          <a:ea typeface="Calibri"/>
                          <a:cs typeface="Calibri"/>
                          <a:sym typeface="Calibri"/>
                        </a:rPr>
                        <a:t>estratégico</a:t>
                      </a:r>
                      <a:endParaRPr sz="2300" b="1" u="none" strike="noStrike" cap="none" dirty="0" err="1">
                        <a:latin typeface="Calibri"/>
                        <a:ea typeface="Calibri"/>
                        <a:cs typeface="Calibri"/>
                        <a:sym typeface="Calibri"/>
                      </a:endParaRPr>
                    </a:p>
                  </a:txBody>
                  <a:tcPr marL="63500" marR="63500" marT="63500" marB="63500">
                    <a:solidFill>
                      <a:srgbClr val="D9EAD3"/>
                    </a:solidFill>
                  </a:tcPr>
                </a:tc>
                <a:tc rowSpan="2">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err="1">
                          <a:latin typeface="Calibri"/>
                          <a:ea typeface="Calibri"/>
                          <a:cs typeface="Calibri"/>
                          <a:sym typeface="Calibri"/>
                        </a:rPr>
                        <a:t>Resolución</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rápida</a:t>
                      </a:r>
                      <a:r>
                        <a:rPr lang="en-GB" sz="2300" u="none" strike="noStrike" cap="none" dirty="0">
                          <a:latin typeface="Calibri"/>
                          <a:ea typeface="Calibri"/>
                          <a:cs typeface="Calibri"/>
                          <a:sym typeface="Calibri"/>
                        </a:rPr>
                        <a:t> de </a:t>
                      </a:r>
                      <a:r>
                        <a:rPr lang="en-GB" sz="2300" u="none" strike="noStrike" cap="none" dirty="0" err="1">
                          <a:latin typeface="Calibri"/>
                          <a:ea typeface="Calibri"/>
                          <a:cs typeface="Calibri"/>
                          <a:sym typeface="Calibri"/>
                        </a:rPr>
                        <a:t>problemas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adaptación</a:t>
                      </a:r>
                      <a:r>
                        <a:rPr lang="en-GB" sz="2300" u="none" strike="noStrike" cap="none" dirty="0">
                          <a:latin typeface="Calibri"/>
                          <a:ea typeface="Calibri"/>
                          <a:cs typeface="Calibri"/>
                          <a:sym typeface="Calibri"/>
                        </a:rPr>
                        <a:t> a </a:t>
                      </a:r>
                      <a:r>
                        <a:rPr lang="en-GB" sz="2300" u="none" strike="noStrike" cap="none" dirty="0" err="1">
                          <a:latin typeface="Calibri"/>
                          <a:ea typeface="Calibri"/>
                          <a:cs typeface="Calibri"/>
                          <a:sym typeface="Calibri"/>
                        </a:rPr>
                        <a:t>los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retos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decisiones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informadas</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Garantiza</a:t>
                      </a:r>
                      <a:r>
                        <a:rPr lang="en-GB" sz="2300" u="none" strike="noStrike" cap="none" dirty="0">
                          <a:latin typeface="Calibri"/>
                          <a:ea typeface="Calibri"/>
                          <a:cs typeface="Calibri"/>
                          <a:sym typeface="Calibri"/>
                        </a:rPr>
                        <a:t> la </a:t>
                      </a:r>
                      <a:r>
                        <a:rPr lang="en-GB" sz="2300" u="none" strike="noStrike" cap="none" dirty="0" err="1">
                          <a:latin typeface="Calibri"/>
                          <a:ea typeface="Calibri"/>
                          <a:cs typeface="Calibri"/>
                          <a:sym typeface="Calibri"/>
                        </a:rPr>
                        <a:t>resiliencia</a:t>
                      </a:r>
                      <a:r>
                        <a:rPr lang="en-GB" sz="2300" u="none" strike="noStrike" cap="none" dirty="0">
                          <a:latin typeface="Calibri"/>
                          <a:ea typeface="Calibri"/>
                          <a:cs typeface="Calibri"/>
                          <a:sym typeface="Calibri"/>
                        </a:rPr>
                        <a:t> y la </a:t>
                      </a:r>
                      <a:r>
                        <a:rPr lang="en-GB" sz="2300" u="none" strike="noStrike" cap="none" dirty="0" err="1">
                          <a:latin typeface="Calibri"/>
                          <a:ea typeface="Calibri"/>
                          <a:cs typeface="Calibri"/>
                          <a:sym typeface="Calibri"/>
                        </a:rPr>
                        <a:t>alineación</a:t>
                      </a:r>
                      <a:r>
                        <a:rPr lang="en-GB" sz="2300" u="none" strike="noStrike" cap="none" dirty="0">
                          <a:latin typeface="Calibri"/>
                          <a:ea typeface="Calibri"/>
                          <a:cs typeface="Calibri"/>
                          <a:sym typeface="Calibri"/>
                        </a:rPr>
                        <a:t> de la </a:t>
                      </a:r>
                      <a:r>
                        <a:rPr lang="en-GB" sz="2300" u="none" strike="noStrike" cap="none" dirty="0" err="1">
                          <a:latin typeface="Calibri"/>
                          <a:ea typeface="Calibri"/>
                          <a:cs typeface="Calibri"/>
                          <a:sym typeface="Calibri"/>
                        </a:rPr>
                        <a:t>visión</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a:latin typeface="Calibri"/>
                          <a:ea typeface="Calibri"/>
                          <a:cs typeface="Calibri"/>
                          <a:sym typeface="Calibri"/>
                        </a:rPr>
                        <a:t>Tomar y comunicar la decisión</a:t>
                      </a:r>
                      <a:endParaRPr sz="2300" u="none" strike="noStrike" cap="none" dirty="0">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err="1">
                          <a:latin typeface="Calibri"/>
                          <a:ea typeface="Calibri"/>
                          <a:cs typeface="Calibri"/>
                          <a:sym typeface="Calibri"/>
                        </a:rPr>
                        <a:t>Expresar</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claramente</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el</a:t>
                      </a:r>
                      <a:r>
                        <a:rPr lang="en-GB" sz="2300" u="none" strike="noStrike" cap="none" dirty="0">
                          <a:latin typeface="Calibri"/>
                          <a:ea typeface="Calibri"/>
                          <a:cs typeface="Calibri"/>
                          <a:sym typeface="Calibri"/>
                        </a:rPr>
                        <a:t> camino </a:t>
                      </a:r>
                      <a:r>
                        <a:rPr lang="en-GB" sz="2300" u="none" strike="noStrike" cap="none" dirty="0" err="1">
                          <a:latin typeface="Calibri"/>
                          <a:ea typeface="Calibri"/>
                          <a:cs typeface="Calibri"/>
                          <a:sym typeface="Calibri"/>
                        </a:rPr>
                        <a:t>elegido</a:t>
                      </a:r>
                      <a:r>
                        <a:rPr lang="en-GB" sz="2300" u="none" strike="noStrike" cap="none" dirty="0">
                          <a:latin typeface="Calibri"/>
                          <a:ea typeface="Calibri"/>
                          <a:cs typeface="Calibri"/>
                          <a:sym typeface="Calibri"/>
                        </a:rPr>
                        <a:t> y </a:t>
                      </a:r>
                      <a:r>
                        <a:rPr lang="en-GB" sz="2300" u="none" strike="noStrike" cap="none" dirty="0" err="1">
                          <a:latin typeface="Calibri"/>
                          <a:ea typeface="Calibri"/>
                          <a:cs typeface="Calibri"/>
                          <a:sym typeface="Calibri"/>
                        </a:rPr>
                        <a:t>el</a:t>
                      </a:r>
                      <a:r>
                        <a:rPr lang="en-GB" sz="2300" u="none" strike="noStrike" cap="none" dirty="0">
                          <a:latin typeface="Calibri"/>
                          <a:ea typeface="Calibri"/>
                          <a:cs typeface="Calibri"/>
                          <a:sym typeface="Calibri"/>
                        </a:rPr>
                        <a:t> </a:t>
                      </a:r>
                      <a:r>
                        <a:rPr lang="en-GB" sz="2300" u="none" strike="noStrike" cap="none" dirty="0" err="1">
                          <a:latin typeface="Calibri"/>
                          <a:ea typeface="Calibri"/>
                          <a:cs typeface="Calibri"/>
                          <a:sym typeface="Calibri"/>
                        </a:rPr>
                        <a:t>razonamiento</a:t>
                      </a:r>
                      <a:r>
                        <a:rPr lang="en-GB" sz="2300" u="none" strike="noStrike" cap="none" dirty="0">
                          <a:latin typeface="Calibri"/>
                          <a:ea typeface="Calibri"/>
                          <a:cs typeface="Calibri"/>
                          <a:sym typeface="Calibri"/>
                        </a:rPr>
                        <a:t> para la </a:t>
                      </a:r>
                      <a:r>
                        <a:rPr lang="en-GB" sz="2300" u="none" strike="noStrike" cap="none" dirty="0" err="1">
                          <a:latin typeface="Calibri"/>
                          <a:ea typeface="Calibri"/>
                          <a:cs typeface="Calibri"/>
                          <a:sym typeface="Calibri"/>
                        </a:rPr>
                        <a:t>alineación</a:t>
                      </a:r>
                      <a:r>
                        <a:rPr lang="en-GB" sz="2300" u="none" strike="noStrike" cap="none" dirty="0">
                          <a:latin typeface="Calibri"/>
                          <a:ea typeface="Calibri"/>
                          <a:cs typeface="Calibri"/>
                          <a:sym typeface="Calibri"/>
                        </a:rPr>
                        <a:t>.</a:t>
                      </a:r>
                      <a:endParaRPr sz="23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1917750">
                <a:tc vMerge="1">
                  <a:txBody>
                    <a:bodyPr/>
                    <a:lstStyle/>
                    <a:p>
                      <a:endParaRPr>
                        <a:sym typeface="Calibri"/>
                      </a:endParaRPr>
                    </a:p>
                  </a:txBody>
                  <a:tcPr marL="63500" marR="63500" marT="63500" marB="63500">
                    <a:solidFill>
                      <a:srgbClr val="D9EAD3"/>
                    </a:solidFill>
                  </a:tcPr>
                </a:tc>
                <a:tc vMerge="1">
                  <a:txBody>
                    <a:bodyPr/>
                    <a:lstStyle/>
                    <a:p>
                      <a:endParaRPr lang="en-BE"/>
                    </a:p>
                  </a:txBody>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b="1" u="none" strike="noStrike" cap="none" dirty="0" err="1">
                          <a:latin typeface="Calibri"/>
                          <a:ea typeface="Calibri"/>
                          <a:cs typeface="Calibri"/>
                          <a:sym typeface="Calibri"/>
                        </a:rPr>
                        <a:t>Revisar</a:t>
                      </a:r>
                      <a:r>
                        <a:rPr lang="en-GB" sz="2300" b="1" u="none" strike="noStrike" cap="none" dirty="0">
                          <a:latin typeface="Calibri"/>
                          <a:ea typeface="Calibri"/>
                          <a:cs typeface="Calibri"/>
                          <a:sym typeface="Calibri"/>
                        </a:rPr>
                        <a:t> y </a:t>
                      </a:r>
                      <a:r>
                        <a:rPr lang="en-GB" sz="2300" b="1" u="none" strike="noStrike" cap="none" dirty="0" err="1">
                          <a:latin typeface="Calibri"/>
                          <a:ea typeface="Calibri"/>
                          <a:cs typeface="Calibri"/>
                          <a:sym typeface="Calibri"/>
                        </a:rPr>
                        <a:t>adaptar</a:t>
                      </a:r>
                      <a:endParaRPr sz="2300" b="1" u="none" strike="noStrike" cap="none" dirty="0" err="1">
                        <a:latin typeface="Calibri"/>
                        <a:ea typeface="Calibri"/>
                        <a:cs typeface="Calibri"/>
                        <a:sym typeface="Calibri"/>
                      </a:endParaRPr>
                    </a:p>
                  </a:txBody>
                  <a:tcPr marL="63500" marR="63500" marT="63500" marB="63500">
                    <a:solidFill>
                      <a:srgbClr val="D0E0E3"/>
                    </a:solidFill>
                  </a:tcPr>
                </a:tc>
                <a:tc>
                  <a:txBody>
                    <a:bodyPr/>
                    <a:lstStyle/>
                    <a:p>
                      <a:pPr marL="0" marR="0" lvl="0" indent="0" algn="l" rtl="0">
                        <a:lnSpc>
                          <a:spcPct val="100000"/>
                        </a:lnSpc>
                        <a:spcBef>
                          <a:spcPts val="0"/>
                        </a:spcBef>
                        <a:spcAft>
                          <a:spcPts val="0"/>
                        </a:spcAft>
                        <a:buClr>
                          <a:srgbClr val="000000"/>
                        </a:buClr>
                        <a:buSzPts val="2300"/>
                        <a:buFont typeface="Arial"/>
                        <a:buNone/>
                      </a:pPr>
                      <a:r>
                        <a:rPr lang="en-GB" sz="2300" u="none" strike="noStrike" cap="none" dirty="0">
                          <a:latin typeface="Calibri"/>
                          <a:ea typeface="Calibri"/>
                          <a:cs typeface="Calibri"/>
                          <a:sym typeface="Calibri"/>
                        </a:rPr>
                        <a:t>Reflexionar sobre los resultados para aprender y mejorar las decisiones futuras.</a:t>
                      </a:r>
                      <a:endParaRPr sz="23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bl>
          </a:graphicData>
        </a:graphic>
      </p:graphicFrame>
      <p:sp>
        <p:nvSpPr>
          <p:cNvPr id="238" name="Google Shape;238;g34519fc2d75_0_243"/>
          <p:cNvSpPr txBox="1"/>
          <p:nvPr/>
        </p:nvSpPr>
        <p:spPr>
          <a:xfrm>
            <a:off x="1101825" y="5609475"/>
            <a:ext cx="4628100" cy="22089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Los líderes proporcionan visión y dirección, guían a los equipos y toman decisiones oportunas que dan forma a las producciones.</a:t>
            </a:r>
            <a:endParaRPr sz="2500" b="0" i="0" u="none" strike="noStrike" cap="none">
              <a:solidFill>
                <a:schemeClr val="dk1"/>
              </a:solidFill>
              <a:latin typeface="Calibri"/>
              <a:ea typeface="Calibri"/>
              <a:cs typeface="Calibri"/>
              <a:sym typeface="Calibri"/>
            </a:endParaRPr>
          </a:p>
        </p:txBody>
      </p:sp>
      <p:sp>
        <p:nvSpPr>
          <p:cNvPr id="239" name="Google Shape;239;g34519fc2d75_0_243"/>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Google Shape;255;g34519fc2d75_0_265"/>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56" name="Google Shape;256;g34519fc2d75_0_265"/>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57" name="Google Shape;257;g34519fc2d75_0_265"/>
          <p:cNvSpPr txBox="1"/>
          <p:nvPr/>
        </p:nvSpPr>
        <p:spPr>
          <a:xfrm>
            <a:off x="952325" y="2942425"/>
            <a:ext cx="16461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Espíritu de agente del cambio: liderar la transformación desde dentro</a:t>
            </a:r>
            <a:endParaRPr sz="5000" b="1" i="0" u="none" strike="noStrike" cap="none">
              <a:solidFill>
                <a:schemeClr val="dk1"/>
              </a:solidFill>
              <a:latin typeface="Calibri"/>
              <a:ea typeface="Calibri"/>
              <a:cs typeface="Calibri"/>
              <a:sym typeface="Calibri"/>
            </a:endParaRPr>
          </a:p>
        </p:txBody>
      </p:sp>
      <p:graphicFrame>
        <p:nvGraphicFramePr>
          <p:cNvPr id="258" name="Google Shape;258;g34519fc2d75_0_265"/>
          <p:cNvGraphicFramePr/>
          <p:nvPr>
            <p:extLst>
              <p:ext uri="{D42A27DB-BD31-4B8C-83A1-F6EECF244321}">
                <p14:modId xmlns:p14="http://schemas.microsoft.com/office/powerpoint/2010/main" val="3569418209"/>
              </p:ext>
            </p:extLst>
          </p:nvPr>
        </p:nvGraphicFramePr>
        <p:xfrm>
          <a:off x="1295400" y="4552950"/>
          <a:ext cx="15154358" cy="5223850"/>
        </p:xfrm>
        <a:graphic>
          <a:graphicData uri="http://schemas.openxmlformats.org/drawingml/2006/table">
            <a:tbl>
              <a:tblPr>
                <a:noFill/>
                <a:tableStyleId>{C8E4061D-F996-4E52-8B39-2384F2AE1984}</a:tableStyleId>
              </a:tblPr>
              <a:tblGrid>
                <a:gridCol w="6551348">
                  <a:extLst>
                    <a:ext uri="{9D8B030D-6E8A-4147-A177-3AD203B41FA5}">
                      <a16:colId xmlns:a16="http://schemas.microsoft.com/office/drawing/2014/main" val="20000"/>
                    </a:ext>
                  </a:extLst>
                </a:gridCol>
                <a:gridCol w="8603010">
                  <a:extLst>
                    <a:ext uri="{9D8B030D-6E8A-4147-A177-3AD203B41FA5}">
                      <a16:colId xmlns:a16="http://schemas.microsoft.com/office/drawing/2014/main" val="20001"/>
                    </a:ext>
                  </a:extLst>
                </a:gridCol>
              </a:tblGrid>
              <a:tr h="533400">
                <a:tc>
                  <a:txBody>
                    <a:bodyPr/>
                    <a:lstStyle/>
                    <a:p>
                      <a:pPr marL="0" marR="0" lvl="0" indent="0" algn="ctr" rtl="0">
                        <a:lnSpc>
                          <a:spcPct val="100000"/>
                        </a:lnSpc>
                        <a:spcBef>
                          <a:spcPts val="0"/>
                        </a:spcBef>
                        <a:spcAft>
                          <a:spcPts val="0"/>
                        </a:spcAft>
                        <a:buClr>
                          <a:srgbClr val="000000"/>
                        </a:buClr>
                        <a:buSzPts val="2200"/>
                        <a:buFont typeface="Arial"/>
                        <a:buNone/>
                      </a:pPr>
                      <a:r>
                        <a:rPr lang="en-GB" sz="2200" b="1" u="none" strike="noStrike" cap="none" dirty="0" err="1">
                          <a:latin typeface="Calibri"/>
                          <a:ea typeface="Calibri"/>
                          <a:cs typeface="Calibri"/>
                          <a:sym typeface="Calibri"/>
                        </a:rPr>
                        <a:t>Habilidades</a:t>
                      </a:r>
                      <a:r>
                        <a:rPr lang="en-GB" sz="2200" b="1" u="none" strike="noStrike" cap="none" dirty="0">
                          <a:latin typeface="Calibri"/>
                          <a:ea typeface="Calibri"/>
                          <a:cs typeface="Calibri"/>
                          <a:sym typeface="Calibri"/>
                        </a:rPr>
                        <a:t> </a:t>
                      </a:r>
                      <a:r>
                        <a:rPr lang="en-GB" sz="2200" b="1" u="none" strike="noStrike" cap="none" dirty="0" err="1">
                          <a:latin typeface="Calibri"/>
                          <a:ea typeface="Calibri"/>
                          <a:cs typeface="Calibri"/>
                          <a:sym typeface="Calibri"/>
                        </a:rPr>
                        <a:t>sociales</a:t>
                      </a:r>
                      <a:r>
                        <a:rPr lang="en-GB" sz="2200" b="1" u="none" strike="noStrike" cap="none" dirty="0">
                          <a:latin typeface="Calibri"/>
                          <a:ea typeface="Calibri"/>
                          <a:cs typeface="Calibri"/>
                          <a:sym typeface="Calibri"/>
                        </a:rPr>
                        <a:t> </a:t>
                      </a:r>
                      <a:r>
                        <a:rPr lang="en-GB" sz="2200" b="1" u="none" strike="noStrike" cap="none" dirty="0" err="1">
                          <a:latin typeface="Calibri"/>
                          <a:ea typeface="Calibri"/>
                          <a:cs typeface="Calibri"/>
                          <a:sym typeface="Calibri"/>
                        </a:rPr>
                        <a:t>interconectadas</a:t>
                      </a:r>
                      <a:r>
                        <a:rPr lang="en-GB" sz="2200" b="1" u="none" strike="noStrike" cap="none" dirty="0">
                          <a:latin typeface="Calibri"/>
                          <a:ea typeface="Calibri"/>
                          <a:cs typeface="Calibri"/>
                          <a:sym typeface="Calibri"/>
                        </a:rPr>
                        <a:t> </a:t>
                      </a:r>
                      <a:endParaRPr sz="2200" b="1" u="none" strike="noStrike" cap="none" dirty="0">
                        <a:latin typeface="Calibri"/>
                        <a:ea typeface="Calibri"/>
                        <a:cs typeface="Calibri"/>
                        <a:sym typeface="Calibri"/>
                      </a:endParaRPr>
                    </a:p>
                  </a:txBody>
                  <a:tcPr marL="63500" marR="63500" marT="63500" marB="63500">
                    <a:solidFill>
                      <a:srgbClr val="569838"/>
                    </a:solidFill>
                  </a:tcPr>
                </a:tc>
                <a:tc>
                  <a:txBody>
                    <a:bodyPr/>
                    <a:lstStyle/>
                    <a:p>
                      <a:pPr marL="0" marR="0" lvl="0" indent="0" algn="ctr" rtl="0">
                        <a:lnSpc>
                          <a:spcPct val="100000"/>
                        </a:lnSpc>
                        <a:spcBef>
                          <a:spcPts val="0"/>
                        </a:spcBef>
                        <a:spcAft>
                          <a:spcPts val="0"/>
                        </a:spcAft>
                        <a:buClr>
                          <a:srgbClr val="000000"/>
                        </a:buClr>
                        <a:buSzPts val="2200"/>
                        <a:buFont typeface="Arial"/>
                        <a:buNone/>
                      </a:pPr>
                      <a:r>
                        <a:rPr lang="en-GB" sz="2200" b="1" u="none" strike="noStrike" cap="none" dirty="0" err="1">
                          <a:latin typeface="Calibri"/>
                          <a:ea typeface="Calibri"/>
                          <a:cs typeface="Calibri"/>
                          <a:sym typeface="Calibri"/>
                        </a:rPr>
                        <a:t>Componentes</a:t>
                      </a:r>
                      <a:r>
                        <a:rPr lang="en-GB" sz="2200" b="1" u="none" strike="noStrike" cap="none" dirty="0">
                          <a:latin typeface="Calibri"/>
                          <a:ea typeface="Calibri"/>
                          <a:cs typeface="Calibri"/>
                          <a:sym typeface="Calibri"/>
                        </a:rPr>
                        <a:t> </a:t>
                      </a:r>
                      <a:r>
                        <a:rPr lang="en-GB" sz="2200" b="1" u="none" strike="noStrike" cap="none" dirty="0" err="1">
                          <a:latin typeface="Calibri"/>
                          <a:ea typeface="Calibri"/>
                          <a:cs typeface="Calibri"/>
                          <a:sym typeface="Calibri"/>
                        </a:rPr>
                        <a:t>básicos</a:t>
                      </a:r>
                      <a:r>
                        <a:rPr lang="en-GB" sz="2200" b="1" u="none" strike="noStrike" cap="none" dirty="0">
                          <a:latin typeface="Calibri"/>
                          <a:ea typeface="Calibri"/>
                          <a:cs typeface="Calibri"/>
                          <a:sym typeface="Calibri"/>
                        </a:rPr>
                        <a:t> </a:t>
                      </a:r>
                      <a:endParaRPr sz="2200" b="1" u="none" strike="noStrike" cap="none" dirty="0">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696239">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err="1">
                          <a:latin typeface="Calibri"/>
                          <a:ea typeface="Calibri"/>
                          <a:cs typeface="Calibri"/>
                          <a:sym typeface="Calibri"/>
                        </a:rPr>
                        <a:t>Inteligencia</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emocional</a:t>
                      </a:r>
                      <a:r>
                        <a:rPr lang="en-GB" sz="2200" u="none" strike="noStrike" cap="none">
                          <a:latin typeface="Calibri"/>
                          <a:ea typeface="Calibri"/>
                          <a:cs typeface="Calibri"/>
                          <a:sym typeface="Calibri"/>
                        </a:rPr>
                        <a:t> y </a:t>
                      </a:r>
                      <a:r>
                        <a:rPr lang="en-GB" sz="2200" u="none" strike="noStrike" cap="none" err="1">
                          <a:latin typeface="Calibri"/>
                          <a:ea typeface="Calibri"/>
                          <a:cs typeface="Calibri"/>
                          <a:sym typeface="Calibri"/>
                        </a:rPr>
                        <a:t>conciencia</a:t>
                      </a:r>
                      <a:r>
                        <a:rPr lang="en-GB" sz="2200" u="none" strike="noStrike" cap="none">
                          <a:latin typeface="Calibri"/>
                          <a:ea typeface="Calibri"/>
                          <a:cs typeface="Calibri"/>
                          <a:sym typeface="Calibri"/>
                        </a:rPr>
                        <a:t> de uno </a:t>
                      </a:r>
                      <a:r>
                        <a:rPr lang="en-GB" sz="2200" u="none" strike="noStrike" cap="none" err="1">
                          <a:latin typeface="Calibri"/>
                          <a:ea typeface="Calibri"/>
                          <a:cs typeface="Calibri"/>
                          <a:sym typeface="Calibri"/>
                        </a:rPr>
                        <a:t>mismo</a:t>
                      </a:r>
                      <a:endParaRPr sz="2200" u="none" strike="noStrike" cap="none" err="1">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err="1">
                          <a:latin typeface="Calibri"/>
                          <a:ea typeface="Calibri"/>
                          <a:cs typeface="Calibri"/>
                          <a:sym typeface="Calibri"/>
                        </a:rPr>
                        <a:t>Comprensión</a:t>
                      </a:r>
                      <a:r>
                        <a:rPr lang="en-GB" sz="2200" u="none" strike="noStrike" cap="none">
                          <a:latin typeface="Calibri"/>
                          <a:ea typeface="Calibri"/>
                          <a:cs typeface="Calibri"/>
                          <a:sym typeface="Calibri"/>
                        </a:rPr>
                        <a:t> de uno </a:t>
                      </a:r>
                      <a:r>
                        <a:rPr lang="en-GB" sz="2200" u="none" strike="noStrike" cap="none" err="1">
                          <a:latin typeface="Calibri"/>
                          <a:ea typeface="Calibri"/>
                          <a:cs typeface="Calibri"/>
                          <a:sym typeface="Calibri"/>
                        </a:rPr>
                        <a:t>mismo</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gestión</a:t>
                      </a:r>
                      <a:r>
                        <a:rPr lang="en-GB" sz="2200" u="none" strike="noStrike" cap="none">
                          <a:latin typeface="Calibri"/>
                          <a:ea typeface="Calibri"/>
                          <a:cs typeface="Calibri"/>
                          <a:sym typeface="Calibri"/>
                        </a:rPr>
                        <a:t> de las </a:t>
                      </a:r>
                      <a:r>
                        <a:rPr lang="en-GB" sz="2200" u="none" strike="noStrike" cap="none" err="1">
                          <a:latin typeface="Calibri"/>
                          <a:ea typeface="Calibri"/>
                          <a:cs typeface="Calibri"/>
                          <a:sym typeface="Calibri"/>
                        </a:rPr>
                        <a:t>emociones</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empatía</a:t>
                      </a:r>
                      <a:r>
                        <a:rPr lang="en-GB" sz="2200" u="none" strike="noStrike" cap="none">
                          <a:latin typeface="Calibri"/>
                          <a:ea typeface="Calibri"/>
                          <a:cs typeface="Calibri"/>
                          <a:sym typeface="Calibri"/>
                        </a:rPr>
                        <a:t>.</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r h="696239">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a:latin typeface="Calibri"/>
                          <a:ea typeface="Calibri"/>
                          <a:cs typeface="Calibri"/>
                          <a:sym typeface="Calibri"/>
                        </a:rPr>
                        <a:t>Pensamiento </a:t>
                      </a:r>
                      <a:r>
                        <a:rPr lang="en-GB" sz="2200" u="none" strike="noStrike" cap="none" err="1">
                          <a:latin typeface="Calibri"/>
                          <a:ea typeface="Calibri"/>
                          <a:cs typeface="Calibri"/>
                          <a:sym typeface="Calibri"/>
                        </a:rPr>
                        <a:t>estratégico</a:t>
                      </a:r>
                      <a:r>
                        <a:rPr lang="en-GB" sz="2200" u="none" strike="noStrike" cap="none">
                          <a:latin typeface="Calibri"/>
                          <a:ea typeface="Calibri"/>
                          <a:cs typeface="Calibri"/>
                          <a:sym typeface="Calibri"/>
                        </a:rPr>
                        <a:t> y </a:t>
                      </a:r>
                      <a:r>
                        <a:rPr lang="en-GB" sz="2200" u="none" strike="noStrike" cap="none" err="1">
                          <a:latin typeface="Calibri"/>
                          <a:ea typeface="Calibri"/>
                          <a:cs typeface="Calibri"/>
                          <a:sym typeface="Calibri"/>
                        </a:rPr>
                        <a:t>resolución</a:t>
                      </a:r>
                      <a:r>
                        <a:rPr lang="en-GB" sz="2200" u="none" strike="noStrike" cap="none">
                          <a:latin typeface="Calibri"/>
                          <a:ea typeface="Calibri"/>
                          <a:cs typeface="Calibri"/>
                          <a:sym typeface="Calibri"/>
                        </a:rPr>
                        <a:t> de </a:t>
                      </a:r>
                      <a:r>
                        <a:rPr lang="en-GB" sz="2200" u="none" strike="noStrike" cap="none" err="1">
                          <a:latin typeface="Calibri"/>
                          <a:ea typeface="Calibri"/>
                          <a:cs typeface="Calibri"/>
                          <a:sym typeface="Calibri"/>
                        </a:rPr>
                        <a:t>problemas</a:t>
                      </a:r>
                      <a:endParaRPr sz="2200" u="none" strike="noStrike" cap="none" err="1">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dirty="0" err="1">
                          <a:latin typeface="Calibri"/>
                          <a:ea typeface="Calibri"/>
                          <a:cs typeface="Calibri"/>
                          <a:sym typeface="Calibri"/>
                        </a:rPr>
                        <a:t>Evaluar</a:t>
                      </a:r>
                      <a:r>
                        <a:rPr lang="en-GB" sz="2200" u="none" strike="noStrike" cap="none" dirty="0">
                          <a:latin typeface="Calibri"/>
                          <a:ea typeface="Calibri"/>
                          <a:cs typeface="Calibri"/>
                          <a:sym typeface="Calibri"/>
                        </a:rPr>
                        <a:t> </a:t>
                      </a:r>
                      <a:r>
                        <a:rPr lang="en-GB" sz="2200" u="none" strike="noStrike" cap="none" dirty="0" err="1">
                          <a:latin typeface="Calibri"/>
                          <a:ea typeface="Calibri"/>
                          <a:cs typeface="Calibri"/>
                          <a:sym typeface="Calibri"/>
                        </a:rPr>
                        <a:t>retos</a:t>
                      </a:r>
                      <a:r>
                        <a:rPr lang="en-GB" sz="2200" u="none" strike="noStrike" cap="none" dirty="0">
                          <a:latin typeface="Calibri"/>
                          <a:ea typeface="Calibri"/>
                          <a:cs typeface="Calibri"/>
                          <a:sym typeface="Calibri"/>
                        </a:rPr>
                        <a:t>, </a:t>
                      </a:r>
                      <a:r>
                        <a:rPr lang="en-GB" sz="2200" u="none" strike="noStrike" cap="none" dirty="0" err="1">
                          <a:latin typeface="Calibri"/>
                          <a:ea typeface="Calibri"/>
                          <a:cs typeface="Calibri"/>
                          <a:sym typeface="Calibri"/>
                        </a:rPr>
                        <a:t>ejecutar</a:t>
                      </a:r>
                      <a:r>
                        <a:rPr lang="en-GB" sz="2200" u="none" strike="noStrike" cap="none" dirty="0">
                          <a:latin typeface="Calibri"/>
                          <a:ea typeface="Calibri"/>
                          <a:cs typeface="Calibri"/>
                          <a:sym typeface="Calibri"/>
                        </a:rPr>
                        <a:t> la </a:t>
                      </a:r>
                      <a:r>
                        <a:rPr lang="en-GB" sz="2200" u="none" strike="noStrike" cap="none" dirty="0" err="1">
                          <a:latin typeface="Calibri"/>
                          <a:ea typeface="Calibri"/>
                          <a:cs typeface="Calibri"/>
                          <a:sym typeface="Calibri"/>
                        </a:rPr>
                        <a:t>visión</a:t>
                      </a:r>
                      <a:r>
                        <a:rPr lang="en-GB" sz="2200" u="none" strike="noStrike" cap="none" dirty="0">
                          <a:latin typeface="Calibri"/>
                          <a:ea typeface="Calibri"/>
                          <a:cs typeface="Calibri"/>
                          <a:sym typeface="Calibri"/>
                        </a:rPr>
                        <a:t>, </a:t>
                      </a:r>
                      <a:r>
                        <a:rPr lang="en-GB" sz="2200" u="none" strike="noStrike" cap="none" dirty="0" err="1">
                          <a:latin typeface="Calibri"/>
                          <a:ea typeface="Calibri"/>
                          <a:cs typeface="Calibri"/>
                          <a:sym typeface="Calibri"/>
                        </a:rPr>
                        <a:t>fomentar</a:t>
                      </a:r>
                      <a:r>
                        <a:rPr lang="en-GB" sz="2200" u="none" strike="noStrike" cap="none" dirty="0">
                          <a:latin typeface="Calibri"/>
                          <a:ea typeface="Calibri"/>
                          <a:cs typeface="Calibri"/>
                          <a:sym typeface="Calibri"/>
                        </a:rPr>
                        <a:t> la </a:t>
                      </a:r>
                      <a:r>
                        <a:rPr lang="en-GB" sz="2200" u="none" strike="noStrike" cap="none" dirty="0" err="1">
                          <a:latin typeface="Calibri"/>
                          <a:ea typeface="Calibri"/>
                          <a:cs typeface="Calibri"/>
                          <a:sym typeface="Calibri"/>
                        </a:rPr>
                        <a:t>innovación</a:t>
                      </a:r>
                      <a:r>
                        <a:rPr lang="en-GB" sz="2200" u="none" strike="noStrike" cap="none" dirty="0">
                          <a:latin typeface="Calibri"/>
                          <a:ea typeface="Calibri"/>
                          <a:cs typeface="Calibri"/>
                          <a:sym typeface="Calibri"/>
                        </a:rPr>
                        <a:t>.</a:t>
                      </a:r>
                      <a:endParaRPr sz="22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2"/>
                  </a:ext>
                </a:extLst>
              </a:tr>
              <a:tr h="824493">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dirty="0" err="1">
                          <a:latin typeface="Calibri"/>
                          <a:ea typeface="Calibri"/>
                          <a:cs typeface="Calibri"/>
                          <a:sym typeface="Calibri"/>
                        </a:rPr>
                        <a:t>Comunicación</a:t>
                      </a:r>
                      <a:r>
                        <a:rPr lang="en-GB" sz="2200" u="none" strike="noStrike" cap="none" dirty="0">
                          <a:latin typeface="Calibri"/>
                          <a:ea typeface="Calibri"/>
                          <a:cs typeface="Calibri"/>
                          <a:sym typeface="Calibri"/>
                        </a:rPr>
                        <a:t> e </a:t>
                      </a:r>
                      <a:r>
                        <a:rPr lang="en-GB" sz="2200" u="none" strike="noStrike" cap="none" dirty="0" err="1">
                          <a:latin typeface="Calibri"/>
                          <a:ea typeface="Calibri"/>
                          <a:cs typeface="Calibri"/>
                          <a:sym typeface="Calibri"/>
                        </a:rPr>
                        <a:t>influencia</a:t>
                      </a:r>
                      <a:endParaRPr sz="2200" u="none" strike="noStrike" cap="none" dirty="0" err="1">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err="1">
                          <a:latin typeface="Calibri"/>
                          <a:ea typeface="Calibri"/>
                          <a:cs typeface="Calibri"/>
                          <a:sym typeface="Calibri"/>
                        </a:rPr>
                        <a:t>Expresar</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visiones</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escuchar</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activamente</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inspirar</a:t>
                      </a:r>
                      <a:r>
                        <a:rPr lang="en-GB" sz="2200" u="none" strike="noStrike" cap="none">
                          <a:latin typeface="Calibri"/>
                          <a:ea typeface="Calibri"/>
                          <a:cs typeface="Calibri"/>
                          <a:sym typeface="Calibri"/>
                        </a:rPr>
                        <a:t> a </a:t>
                      </a:r>
                      <a:r>
                        <a:rPr lang="en-GB" sz="2200" u="none" strike="noStrike" cap="none" err="1">
                          <a:latin typeface="Calibri"/>
                          <a:ea typeface="Calibri"/>
                          <a:cs typeface="Calibri"/>
                          <a:sym typeface="Calibri"/>
                        </a:rPr>
                        <a:t>través</a:t>
                      </a:r>
                      <a:r>
                        <a:rPr lang="en-GB" sz="2200" u="none" strike="noStrike" cap="none">
                          <a:latin typeface="Calibri"/>
                          <a:ea typeface="Calibri"/>
                          <a:cs typeface="Calibri"/>
                          <a:sym typeface="Calibri"/>
                        </a:rPr>
                        <a:t> de la </a:t>
                      </a:r>
                      <a:r>
                        <a:rPr lang="en-GB" sz="2200" u="none" strike="noStrike" cap="none" err="1">
                          <a:latin typeface="Calibri"/>
                          <a:ea typeface="Calibri"/>
                          <a:cs typeface="Calibri"/>
                          <a:sym typeface="Calibri"/>
                        </a:rPr>
                        <a:t>narración</a:t>
                      </a:r>
                      <a:r>
                        <a:rPr lang="en-GB" sz="2200" u="none" strike="noStrike" cap="none">
                          <a:latin typeface="Calibri"/>
                          <a:ea typeface="Calibri"/>
                          <a:cs typeface="Calibri"/>
                          <a:sym typeface="Calibri"/>
                        </a:rPr>
                        <a:t>.</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3"/>
                  </a:ext>
                </a:extLst>
              </a:tr>
              <a:tr h="824493">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dirty="0" err="1">
                          <a:latin typeface="Calibri"/>
                          <a:ea typeface="Calibri"/>
                          <a:cs typeface="Calibri"/>
                          <a:sym typeface="Calibri"/>
                        </a:rPr>
                        <a:t>Adaptabilidad</a:t>
                      </a:r>
                      <a:r>
                        <a:rPr lang="en-GB" sz="2200" u="none" strike="noStrike" cap="none" dirty="0">
                          <a:latin typeface="Calibri"/>
                          <a:ea typeface="Calibri"/>
                          <a:cs typeface="Calibri"/>
                          <a:sym typeface="Calibri"/>
                        </a:rPr>
                        <a:t> y </a:t>
                      </a:r>
                      <a:r>
                        <a:rPr lang="en-GB" sz="2200" u="none" strike="noStrike" cap="none" dirty="0" err="1">
                          <a:latin typeface="Calibri"/>
                          <a:ea typeface="Calibri"/>
                          <a:cs typeface="Calibri"/>
                          <a:sym typeface="Calibri"/>
                        </a:rPr>
                        <a:t>resiliencia</a:t>
                      </a:r>
                      <a:endParaRPr sz="2200" u="none" strike="noStrike" cap="none" dirty="0" err="1">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err="1">
                          <a:latin typeface="Calibri"/>
                          <a:ea typeface="Calibri"/>
                          <a:cs typeface="Calibri"/>
                          <a:sym typeface="Calibri"/>
                        </a:rPr>
                        <a:t>Navegar</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por</a:t>
                      </a:r>
                      <a:r>
                        <a:rPr lang="en-GB" sz="2200" u="none" strike="noStrike" cap="none">
                          <a:latin typeface="Calibri"/>
                          <a:ea typeface="Calibri"/>
                          <a:cs typeface="Calibri"/>
                          <a:sym typeface="Calibri"/>
                        </a:rPr>
                        <a:t> la </a:t>
                      </a:r>
                      <a:r>
                        <a:rPr lang="en-GB" sz="2200" u="none" strike="noStrike" cap="none" err="1">
                          <a:latin typeface="Calibri"/>
                          <a:ea typeface="Calibri"/>
                          <a:cs typeface="Calibri"/>
                          <a:sym typeface="Calibri"/>
                        </a:rPr>
                        <a:t>incertidumbre</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aceptar</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el</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cambio</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aprender</a:t>
                      </a:r>
                      <a:r>
                        <a:rPr lang="en-GB" sz="2200" u="none" strike="noStrike" cap="none">
                          <a:latin typeface="Calibri"/>
                          <a:ea typeface="Calibri"/>
                          <a:cs typeface="Calibri"/>
                          <a:sym typeface="Calibri"/>
                        </a:rPr>
                        <a:t> de </a:t>
                      </a:r>
                      <a:r>
                        <a:rPr lang="en-GB" sz="2200" u="none" strike="noStrike" cap="none" err="1">
                          <a:latin typeface="Calibri"/>
                          <a:ea typeface="Calibri"/>
                          <a:cs typeface="Calibri"/>
                          <a:sym typeface="Calibri"/>
                        </a:rPr>
                        <a:t>los</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fracasos</a:t>
                      </a:r>
                      <a:r>
                        <a:rPr lang="en-GB" sz="2200" u="none" strike="noStrike" cap="none">
                          <a:latin typeface="Calibri"/>
                          <a:ea typeface="Calibri"/>
                          <a:cs typeface="Calibri"/>
                          <a:sym typeface="Calibri"/>
                        </a:rPr>
                        <a:t>.</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4"/>
                  </a:ext>
                </a:extLst>
              </a:tr>
              <a:tr h="824493">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dirty="0" err="1">
                          <a:latin typeface="Calibri"/>
                          <a:ea typeface="Calibri"/>
                          <a:cs typeface="Calibri"/>
                          <a:sym typeface="Calibri"/>
                        </a:rPr>
                        <a:t>Colaboración</a:t>
                      </a:r>
                      <a:r>
                        <a:rPr lang="en-GB" sz="2200" u="none" strike="noStrike" cap="none" dirty="0">
                          <a:latin typeface="Calibri"/>
                          <a:ea typeface="Calibri"/>
                          <a:cs typeface="Calibri"/>
                          <a:sym typeface="Calibri"/>
                        </a:rPr>
                        <a:t> y </a:t>
                      </a:r>
                      <a:r>
                        <a:rPr lang="en-GB" sz="2200" u="none" strike="noStrike" cap="none" dirty="0" err="1">
                          <a:latin typeface="Calibri"/>
                          <a:ea typeface="Calibri"/>
                          <a:cs typeface="Calibri"/>
                          <a:sym typeface="Calibri"/>
                        </a:rPr>
                        <a:t>creación</a:t>
                      </a:r>
                      <a:r>
                        <a:rPr lang="en-GB" sz="2200" u="none" strike="noStrike" cap="none" dirty="0">
                          <a:latin typeface="Calibri"/>
                          <a:ea typeface="Calibri"/>
                          <a:cs typeface="Calibri"/>
                          <a:sym typeface="Calibri"/>
                        </a:rPr>
                        <a:t> de </a:t>
                      </a:r>
                      <a:r>
                        <a:rPr lang="en-GB" sz="2200" u="none" strike="noStrike" cap="none" dirty="0" err="1">
                          <a:latin typeface="Calibri"/>
                          <a:ea typeface="Calibri"/>
                          <a:cs typeface="Calibri"/>
                          <a:sym typeface="Calibri"/>
                        </a:rPr>
                        <a:t>relaciones</a:t>
                      </a:r>
                      <a:endParaRPr sz="2200" u="none" strike="noStrike" cap="none" dirty="0" err="1">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err="1">
                          <a:latin typeface="Calibri"/>
                          <a:ea typeface="Calibri"/>
                          <a:cs typeface="Calibri"/>
                          <a:sym typeface="Calibri"/>
                        </a:rPr>
                        <a:t>Fortalecer</a:t>
                      </a:r>
                      <a:r>
                        <a:rPr lang="en-GB" sz="2200" u="none" strike="noStrike" cap="none">
                          <a:latin typeface="Calibri"/>
                          <a:ea typeface="Calibri"/>
                          <a:cs typeface="Calibri"/>
                          <a:sym typeface="Calibri"/>
                        </a:rPr>
                        <a:t> las </a:t>
                      </a:r>
                      <a:r>
                        <a:rPr lang="en-GB" sz="2200" u="none" strike="noStrike" cap="none" err="1">
                          <a:latin typeface="Calibri"/>
                          <a:ea typeface="Calibri"/>
                          <a:cs typeface="Calibri"/>
                          <a:sym typeface="Calibri"/>
                        </a:rPr>
                        <a:t>alianzas</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fomentar</a:t>
                      </a:r>
                      <a:r>
                        <a:rPr lang="en-GB" sz="2200" u="none" strike="noStrike" cap="none">
                          <a:latin typeface="Calibri"/>
                          <a:ea typeface="Calibri"/>
                          <a:cs typeface="Calibri"/>
                          <a:sym typeface="Calibri"/>
                        </a:rPr>
                        <a:t> la </a:t>
                      </a:r>
                      <a:r>
                        <a:rPr lang="en-GB" sz="2200" u="none" strike="noStrike" cap="none" err="1">
                          <a:latin typeface="Calibri"/>
                          <a:ea typeface="Calibri"/>
                          <a:cs typeface="Calibri"/>
                          <a:sym typeface="Calibri"/>
                        </a:rPr>
                        <a:t>inclusión</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crear</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equipos</a:t>
                      </a:r>
                      <a:r>
                        <a:rPr lang="en-GB" sz="2200" u="none" strike="noStrike" cap="none">
                          <a:latin typeface="Calibri"/>
                          <a:ea typeface="Calibri"/>
                          <a:cs typeface="Calibri"/>
                          <a:sym typeface="Calibri"/>
                        </a:rPr>
                        <a:t> </a:t>
                      </a:r>
                      <a:r>
                        <a:rPr lang="en-GB" sz="2200" u="none" strike="noStrike" cap="none" err="1">
                          <a:latin typeface="Calibri"/>
                          <a:ea typeface="Calibri"/>
                          <a:cs typeface="Calibri"/>
                          <a:sym typeface="Calibri"/>
                        </a:rPr>
                        <a:t>cohesionados</a:t>
                      </a:r>
                      <a:r>
                        <a:rPr lang="en-GB" sz="2200" u="none" strike="noStrike" cap="none">
                          <a:latin typeface="Calibri"/>
                          <a:ea typeface="Calibri"/>
                          <a:cs typeface="Calibri"/>
                          <a:sym typeface="Calibri"/>
                        </a:rPr>
                        <a:t>.</a:t>
                      </a:r>
                      <a:endParaRPr sz="2200" u="none" strike="noStrike" cap="none">
                        <a:latin typeface="Calibri"/>
                        <a:ea typeface="Calibri"/>
                        <a:cs typeface="Calibri"/>
                        <a:sym typeface="Calibri"/>
                      </a:endParaRPr>
                    </a:p>
                  </a:txBody>
                  <a:tcPr marL="63500" marR="63500" marT="63500" marB="63500"/>
                </a:tc>
                <a:extLst>
                  <a:ext uri="{0D108BD9-81ED-4DB2-BD59-A6C34878D82A}">
                    <a16:rowId xmlns:a16="http://schemas.microsoft.com/office/drawing/2014/main" val="10005"/>
                  </a:ext>
                </a:extLst>
              </a:tr>
              <a:tr h="824493">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dirty="0" err="1">
                          <a:latin typeface="Calibri"/>
                          <a:ea typeface="Calibri"/>
                          <a:cs typeface="Calibri"/>
                          <a:sym typeface="Calibri"/>
                        </a:rPr>
                        <a:t>Mentalidad</a:t>
                      </a:r>
                      <a:r>
                        <a:rPr lang="en-GB" sz="2200" u="none" strike="noStrike" cap="none" dirty="0">
                          <a:latin typeface="Calibri"/>
                          <a:ea typeface="Calibri"/>
                          <a:cs typeface="Calibri"/>
                          <a:sym typeface="Calibri"/>
                        </a:rPr>
                        <a:t> </a:t>
                      </a:r>
                      <a:r>
                        <a:rPr lang="en-GB" sz="2200" u="none" strike="noStrike" cap="none" dirty="0" err="1">
                          <a:latin typeface="Calibri"/>
                          <a:ea typeface="Calibri"/>
                          <a:cs typeface="Calibri"/>
                          <a:sym typeface="Calibri"/>
                        </a:rPr>
                        <a:t>innovadora</a:t>
                      </a:r>
                      <a:endParaRPr sz="2200" u="none" strike="noStrike" cap="none" dirty="0" err="1">
                        <a:latin typeface="Calibri"/>
                        <a:ea typeface="Calibri"/>
                        <a:cs typeface="Calibri"/>
                        <a:sym typeface="Calibri"/>
                      </a:endParaRPr>
                    </a:p>
                  </a:txBody>
                  <a:tcPr marL="63500" marR="63500" marT="63500" marB="63500">
                    <a:solidFill>
                      <a:srgbClr val="D9EAD3"/>
                    </a:solidFill>
                  </a:tcPr>
                </a:tc>
                <a:tc>
                  <a:txBody>
                    <a:bodyPr/>
                    <a:lstStyle/>
                    <a:p>
                      <a:pPr marL="0" marR="0" lvl="0" indent="0" algn="l" rtl="0">
                        <a:lnSpc>
                          <a:spcPct val="100000"/>
                        </a:lnSpc>
                        <a:spcBef>
                          <a:spcPts val="0"/>
                        </a:spcBef>
                        <a:spcAft>
                          <a:spcPts val="0"/>
                        </a:spcAft>
                        <a:buClr>
                          <a:srgbClr val="000000"/>
                        </a:buClr>
                        <a:buSzPts val="2200"/>
                        <a:buFont typeface="Arial"/>
                        <a:buNone/>
                      </a:pPr>
                      <a:r>
                        <a:rPr lang="en-GB" sz="2200" u="none" strike="noStrike" cap="none" dirty="0">
                          <a:latin typeface="Calibri"/>
                          <a:ea typeface="Calibri"/>
                          <a:cs typeface="Calibri"/>
                          <a:sym typeface="Calibri"/>
                        </a:rPr>
                        <a:t> Identificar oportunidades, tomar la iniciativa, equilibrar el riesgo con la ejecución.</a:t>
                      </a:r>
                      <a:endParaRPr sz="22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6"/>
                  </a:ext>
                </a:extLst>
              </a:tr>
            </a:tbl>
          </a:graphicData>
        </a:graphic>
      </p:graphicFrame>
      <p:sp>
        <p:nvSpPr>
          <p:cNvPr id="259" name="Google Shape;259;g34519fc2d75_0_26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g34519fc2d75_0_40"/>
          <p:cNvSpPr/>
          <p:nvPr/>
        </p:nvSpPr>
        <p:spPr>
          <a:xfrm rot="10800000" flipH="1">
            <a:off x="-520002" y="-65925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66" name="Google Shape;266;g34519fc2d75_0_4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67" name="Google Shape;267;g34519fc2d75_0_40"/>
          <p:cNvSpPr txBox="1"/>
          <p:nvPr/>
        </p:nvSpPr>
        <p:spPr>
          <a:xfrm>
            <a:off x="1408579" y="2150600"/>
            <a:ext cx="159456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El papel de la inteligencia emocional en el desarrollo de la resiliencia </a:t>
            </a:r>
            <a:endParaRPr sz="5000" b="1" i="0" u="none" strike="noStrike" cap="none">
              <a:solidFill>
                <a:schemeClr val="dk1"/>
              </a:solidFill>
              <a:latin typeface="Calibri"/>
              <a:ea typeface="Calibri"/>
              <a:cs typeface="Calibri"/>
              <a:sym typeface="Calibri"/>
            </a:endParaRPr>
          </a:p>
        </p:txBody>
      </p:sp>
      <p:sp>
        <p:nvSpPr>
          <p:cNvPr id="268" name="Google Shape;268;g34519fc2d75_0_40"/>
          <p:cNvSpPr txBox="1"/>
          <p:nvPr/>
        </p:nvSpPr>
        <p:spPr>
          <a:xfrm>
            <a:off x="683384" y="3889291"/>
            <a:ext cx="16694988" cy="6497892"/>
          </a:xfrm>
          <a:prstGeom prst="rect">
            <a:avLst/>
          </a:prstGeom>
          <a:noFill/>
          <a:ln>
            <a:noFill/>
          </a:ln>
        </p:spPr>
        <p:txBody>
          <a:bodyPr spcFirstLastPara="1" wrap="square" lIns="91425" tIns="45700" rIns="91425" bIns="45700" anchor="t" anchorCtr="0">
            <a:spAutoFit/>
          </a:bodyPr>
          <a:lstStyle/>
          <a:p>
            <a:pPr marL="69850" marR="0" lvl="0" algn="just" rtl="0">
              <a:lnSpc>
                <a:spcPct val="115000"/>
              </a:lnSpc>
              <a:spcBef>
                <a:spcPts val="1200"/>
              </a:spcBef>
              <a:spcAft>
                <a:spcPts val="0"/>
              </a:spcAft>
              <a:buClr>
                <a:srgbClr val="04A6C2"/>
              </a:buClr>
              <a:buSzPts val="2500"/>
            </a:pPr>
            <a:r>
              <a:rPr lang="en-GB" sz="2500" dirty="0">
                <a:solidFill>
                  <a:schemeClr val="dk1"/>
                </a:solidFill>
                <a:latin typeface="Calibri"/>
                <a:ea typeface="Calibri"/>
                <a:cs typeface="Calibri"/>
                <a:sym typeface="Calibri"/>
              </a:rPr>
              <a:t>L</a:t>
            </a:r>
            <a:r>
              <a:rPr lang="en-GB" sz="2500" b="0" i="0" u="none" strike="noStrike" cap="none" dirty="0">
                <a:solidFill>
                  <a:schemeClr val="dk1"/>
                </a:solidFill>
                <a:latin typeface="Calibri"/>
                <a:ea typeface="Calibri"/>
                <a:cs typeface="Calibri"/>
                <a:sym typeface="Calibri"/>
              </a:rPr>
              <a:t>a </a:t>
            </a:r>
            <a:r>
              <a:rPr lang="en-GB" sz="2500" b="0" i="0" u="none" strike="noStrike" cap="none" dirty="0" err="1">
                <a:solidFill>
                  <a:schemeClr val="dk1"/>
                </a:solidFill>
                <a:latin typeface="Calibri"/>
                <a:ea typeface="Calibri"/>
                <a:cs typeface="Calibri"/>
                <a:sym typeface="Calibri"/>
              </a:rPr>
              <a:t>capacidad</a:t>
            </a:r>
            <a:r>
              <a:rPr lang="en-GB" sz="2500" b="0" i="0" u="none" strike="noStrike" cap="none" dirty="0">
                <a:solidFill>
                  <a:schemeClr val="dk1"/>
                </a:solidFill>
                <a:latin typeface="Calibri"/>
                <a:ea typeface="Calibri"/>
                <a:cs typeface="Calibri"/>
                <a:sym typeface="Calibri"/>
              </a:rPr>
              <a:t> de </a:t>
            </a:r>
            <a:r>
              <a:rPr lang="en-GB" sz="2500" b="0" i="0" u="none" strike="noStrike" cap="none" dirty="0" err="1">
                <a:solidFill>
                  <a:schemeClr val="dk1"/>
                </a:solidFill>
                <a:latin typeface="Calibri"/>
                <a:ea typeface="Calibri"/>
                <a:cs typeface="Calibri"/>
                <a:sym typeface="Calibri"/>
              </a:rPr>
              <a:t>comprender</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gestionar</a:t>
            </a:r>
            <a:r>
              <a:rPr lang="en-GB" sz="2500" b="0" i="0" u="none" strike="noStrike" cap="none" dirty="0">
                <a:solidFill>
                  <a:schemeClr val="dk1"/>
                </a:solidFill>
                <a:latin typeface="Calibri"/>
                <a:ea typeface="Calibri"/>
                <a:cs typeface="Calibri"/>
                <a:sym typeface="Calibri"/>
              </a:rPr>
              <a:t> las </a:t>
            </a:r>
            <a:r>
              <a:rPr lang="en-GB" sz="2500" b="0" i="0" u="none" strike="noStrike" cap="none" dirty="0" err="1">
                <a:solidFill>
                  <a:schemeClr val="dk1"/>
                </a:solidFill>
                <a:latin typeface="Calibri"/>
                <a:ea typeface="Calibri"/>
                <a:cs typeface="Calibri"/>
                <a:sym typeface="Calibri"/>
              </a:rPr>
              <a:t>propias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emociones</a:t>
            </a:r>
            <a:r>
              <a:rPr lang="en-GB" sz="2500" b="0" i="0" u="none" strike="noStrike" cap="none" dirty="0">
                <a:solidFill>
                  <a:schemeClr val="dk1"/>
                </a:solidFill>
                <a:latin typeface="Calibri"/>
                <a:ea typeface="Calibri"/>
                <a:cs typeface="Calibri"/>
                <a:sym typeface="Calibri"/>
              </a:rPr>
              <a:t>, al </a:t>
            </a:r>
            <a:r>
              <a:rPr lang="en-GB" sz="2500" b="0" i="0" u="none" strike="noStrike" cap="none" dirty="0" err="1">
                <a:solidFill>
                  <a:schemeClr val="dk1"/>
                </a:solidFill>
                <a:latin typeface="Calibri"/>
                <a:ea typeface="Calibri"/>
                <a:cs typeface="Calibri"/>
                <a:sym typeface="Calibri"/>
              </a:rPr>
              <a:t>tiempo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que</a:t>
            </a:r>
            <a:r>
              <a:rPr lang="en-GB" sz="2500" b="0" i="0" u="none" strike="noStrike" cap="none" dirty="0">
                <a:solidFill>
                  <a:schemeClr val="dk1"/>
                </a:solidFill>
                <a:latin typeface="Calibri"/>
                <a:ea typeface="Calibri"/>
                <a:cs typeface="Calibri"/>
                <a:sym typeface="Calibri"/>
              </a:rPr>
              <a:t> se </a:t>
            </a:r>
            <a:r>
              <a:rPr lang="en-GB" sz="2500" b="0" i="0" u="none" strike="noStrike" cap="none" dirty="0" err="1">
                <a:solidFill>
                  <a:schemeClr val="dk1"/>
                </a:solidFill>
                <a:latin typeface="Calibri"/>
                <a:ea typeface="Calibri"/>
                <a:cs typeface="Calibri"/>
                <a:sym typeface="Calibri"/>
              </a:rPr>
              <a:t>reconocen</a:t>
            </a:r>
            <a:r>
              <a:rPr lang="en-GB" sz="2500" b="0" i="0" u="none" strike="noStrike" cap="none" dirty="0">
                <a:solidFill>
                  <a:schemeClr val="dk1"/>
                </a:solidFill>
                <a:latin typeface="Calibri"/>
                <a:ea typeface="Calibri"/>
                <a:cs typeface="Calibri"/>
                <a:sym typeface="Calibri"/>
              </a:rPr>
              <a:t> e </a:t>
            </a:r>
            <a:r>
              <a:rPr lang="en-GB" sz="2500" b="0" i="0" u="none" strike="noStrike" cap="none" dirty="0" err="1">
                <a:solidFill>
                  <a:schemeClr val="dk1"/>
                </a:solidFill>
                <a:latin typeface="Calibri"/>
                <a:ea typeface="Calibri"/>
                <a:cs typeface="Calibri"/>
                <a:sym typeface="Calibri"/>
              </a:rPr>
              <a:t>influyen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en</a:t>
            </a:r>
            <a:r>
              <a:rPr lang="en-GB" sz="2500" b="0" i="0" u="none" strike="noStrike" cap="none" dirty="0">
                <a:solidFill>
                  <a:schemeClr val="dk1"/>
                </a:solidFill>
                <a:latin typeface="Calibri"/>
                <a:ea typeface="Calibri"/>
                <a:cs typeface="Calibri"/>
                <a:sym typeface="Calibri"/>
              </a:rPr>
              <a:t> las </a:t>
            </a:r>
            <a:r>
              <a:rPr lang="en-GB" sz="2500" b="0" i="0" u="none" strike="noStrike" cap="none" dirty="0" err="1">
                <a:solidFill>
                  <a:schemeClr val="dk1"/>
                </a:solidFill>
                <a:latin typeface="Calibri"/>
                <a:ea typeface="Calibri"/>
                <a:cs typeface="Calibri"/>
                <a:sym typeface="Calibri"/>
              </a:rPr>
              <a:t>emociones</a:t>
            </a:r>
            <a:r>
              <a:rPr lang="en-GB" sz="2500" b="0" i="0" u="none" strike="noStrike" cap="none" dirty="0">
                <a:solidFill>
                  <a:schemeClr val="dk1"/>
                </a:solidFill>
                <a:latin typeface="Calibri"/>
                <a:ea typeface="Calibri"/>
                <a:cs typeface="Calibri"/>
                <a:sym typeface="Calibri"/>
              </a:rPr>
              <a:t> de </a:t>
            </a:r>
            <a:r>
              <a:rPr lang="en-GB" sz="2500" b="0" i="0" u="none" strike="noStrike" cap="none" dirty="0" err="1">
                <a:solidFill>
                  <a:schemeClr val="dk1"/>
                </a:solidFill>
                <a:latin typeface="Calibri"/>
                <a:ea typeface="Calibri"/>
                <a:cs typeface="Calibri"/>
                <a:sym typeface="Calibri"/>
              </a:rPr>
              <a:t>los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demás</a:t>
            </a:r>
            <a:endParaRPr sz="2500" b="0" i="0" u="none" strike="noStrike" cap="none" dirty="0" err="1">
              <a:solidFill>
                <a:schemeClr val="dk1"/>
              </a:solidFill>
              <a:latin typeface="Calibri"/>
              <a:ea typeface="Calibri"/>
              <a:cs typeface="Calibri"/>
              <a:sym typeface="Calibri"/>
            </a:endParaRPr>
          </a:p>
          <a:p>
            <a:pPr marL="0" marR="0" lvl="0" indent="0" algn="just" rtl="0">
              <a:lnSpc>
                <a:spcPct val="115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rPr>
              <a:t>¿Por </a:t>
            </a:r>
            <a:r>
              <a:rPr lang="en-GB" sz="2500" b="1" i="0" u="none" strike="noStrike" cap="none" dirty="0" err="1">
                <a:solidFill>
                  <a:schemeClr val="dk1"/>
                </a:solidFill>
                <a:latin typeface="Calibri"/>
                <a:ea typeface="Calibri"/>
                <a:cs typeface="Calibri"/>
                <a:sym typeface="Calibri"/>
              </a:rPr>
              <a:t>qué</a:t>
            </a:r>
            <a:r>
              <a:rPr lang="en-GB" sz="2500" b="1" i="0" u="none" strike="noStrike" cap="none" dirty="0">
                <a:solidFill>
                  <a:schemeClr val="dk1"/>
                </a:solidFill>
                <a:latin typeface="Calibri"/>
                <a:ea typeface="Calibri"/>
                <a:cs typeface="Calibri"/>
                <a:sym typeface="Calibri"/>
              </a:rPr>
              <a:t> es </a:t>
            </a:r>
            <a:r>
              <a:rPr lang="en-GB" sz="2500" b="1" i="0" u="none" strike="noStrike" cap="none" dirty="0" err="1">
                <a:solidFill>
                  <a:schemeClr val="dk1"/>
                </a:solidFill>
                <a:latin typeface="Calibri"/>
                <a:ea typeface="Calibri"/>
                <a:cs typeface="Calibri"/>
                <a:sym typeface="Calibri"/>
              </a:rPr>
              <a:t>importante</a:t>
            </a:r>
            <a:r>
              <a:rPr lang="en-GB" sz="2500" b="1" i="0" u="none" strike="noStrike" cap="none" dirty="0">
                <a:solidFill>
                  <a:schemeClr val="dk1"/>
                </a:solidFill>
                <a:latin typeface="Calibri"/>
                <a:ea typeface="Calibri"/>
                <a:cs typeface="Calibri"/>
                <a:sym typeface="Calibri"/>
              </a:rPr>
              <a:t>?</a:t>
            </a:r>
            <a:endParaRPr sz="2500" b="1" i="0" u="none" strike="noStrike" cap="none" dirty="0">
              <a:solidFill>
                <a:schemeClr val="dk1"/>
              </a:solidFill>
              <a:latin typeface="Calibri"/>
              <a:ea typeface="Calibri"/>
              <a:cs typeface="Calibri"/>
              <a:sym typeface="Calibri"/>
            </a:endParaRPr>
          </a:p>
          <a:p>
            <a:pPr marL="457200" marR="0" lvl="0" indent="-387350" algn="just" rtl="0">
              <a:lnSpc>
                <a:spcPct val="150000"/>
              </a:lnSpc>
              <a:spcBef>
                <a:spcPts val="1200"/>
              </a:spcBef>
              <a:spcAft>
                <a:spcPts val="0"/>
              </a:spcAft>
              <a:buClr>
                <a:srgbClr val="04A6C2"/>
              </a:buClr>
              <a:buSzPts val="2500"/>
              <a:buFont typeface="Calibri"/>
              <a:buAutoNum type="arabicPeriod"/>
            </a:pPr>
            <a:r>
              <a:rPr lang="en-GB" sz="2500" b="1" i="0" u="none" strike="noStrike" cap="none" dirty="0" err="1">
                <a:solidFill>
                  <a:schemeClr val="dk1"/>
                </a:solidFill>
                <a:latin typeface="Calibri"/>
                <a:ea typeface="Calibri"/>
                <a:cs typeface="Calibri"/>
                <a:sym typeface="Calibri"/>
              </a:rPr>
              <a:t>Autoconciencia</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ayuda</a:t>
            </a:r>
            <a:r>
              <a:rPr lang="en-GB" sz="2500" b="0" i="0" u="none" strike="noStrike" cap="none" dirty="0">
                <a:solidFill>
                  <a:schemeClr val="dk1"/>
                </a:solidFill>
                <a:latin typeface="Calibri"/>
                <a:ea typeface="Calibri"/>
                <a:cs typeface="Calibri"/>
                <a:sym typeface="Calibri"/>
              </a:rPr>
              <a:t> a las personas a </a:t>
            </a:r>
            <a:r>
              <a:rPr lang="en-GB" sz="2500" b="0" i="0" u="none" strike="noStrike" cap="none" dirty="0" err="1">
                <a:solidFill>
                  <a:schemeClr val="dk1"/>
                </a:solidFill>
                <a:latin typeface="Calibri"/>
                <a:ea typeface="Calibri"/>
                <a:cs typeface="Calibri"/>
                <a:sym typeface="Calibri"/>
              </a:rPr>
              <a:t>detectar</a:t>
            </a:r>
            <a:r>
              <a:rPr lang="en-GB" sz="2500" b="0" i="0" u="none" strike="noStrike" cap="none" dirty="0">
                <a:solidFill>
                  <a:schemeClr val="dk1"/>
                </a:solidFill>
                <a:latin typeface="Calibri"/>
                <a:ea typeface="Calibri"/>
                <a:cs typeface="Calibri"/>
                <a:sym typeface="Calibri"/>
              </a:rPr>
              <a:t> sus </a:t>
            </a:r>
            <a:r>
              <a:rPr lang="en-GB" sz="2500" b="0" i="0" u="none" strike="noStrike" cap="none" dirty="0" err="1">
                <a:solidFill>
                  <a:schemeClr val="dk1"/>
                </a:solidFill>
                <a:latin typeface="Calibri"/>
                <a:ea typeface="Calibri"/>
                <a:cs typeface="Calibri"/>
                <a:sym typeface="Calibri"/>
              </a:rPr>
              <a:t>emociones</a:t>
            </a:r>
            <a:r>
              <a:rPr lang="en-GB" sz="2500" b="0" i="0" u="none" strike="noStrike" cap="none" dirty="0">
                <a:solidFill>
                  <a:schemeClr val="dk1"/>
                </a:solidFill>
                <a:latin typeface="Calibri"/>
                <a:ea typeface="Calibri"/>
                <a:cs typeface="Calibri"/>
                <a:sym typeface="Calibri"/>
              </a:rPr>
              <a:t> de forma </a:t>
            </a:r>
            <a:r>
              <a:rPr lang="en-GB" sz="2500" b="0" i="0" u="none" strike="noStrike" cap="none" dirty="0" err="1">
                <a:solidFill>
                  <a:schemeClr val="dk1"/>
                </a:solidFill>
                <a:latin typeface="Calibri"/>
                <a:ea typeface="Calibri"/>
                <a:cs typeface="Calibri"/>
                <a:sym typeface="Calibri"/>
              </a:rPr>
              <a:t>temprana</a:t>
            </a:r>
            <a:r>
              <a:rPr lang="en-GB" sz="2500" b="0" i="0" u="none" strike="noStrike" cap="none" dirty="0">
                <a:solidFill>
                  <a:schemeClr val="dk1"/>
                </a:solidFill>
                <a:latin typeface="Calibri"/>
                <a:ea typeface="Calibri"/>
                <a:cs typeface="Calibri"/>
                <a:sym typeface="Calibri"/>
              </a:rPr>
              <a:t>, para </a:t>
            </a:r>
            <a:r>
              <a:rPr lang="en-GB" sz="2500" b="0" i="0" u="none" strike="noStrike" cap="none" dirty="0" err="1">
                <a:solidFill>
                  <a:schemeClr val="dk1"/>
                </a:solidFill>
                <a:latin typeface="Calibri"/>
                <a:ea typeface="Calibri"/>
                <a:cs typeface="Calibri"/>
                <a:sym typeface="Calibri"/>
              </a:rPr>
              <a:t>que</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puedan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gestionar</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estrés</a:t>
            </a:r>
            <a:r>
              <a:rPr lang="en-GB" sz="2500" b="0" i="0" u="none" strike="noStrike" cap="none" dirty="0">
                <a:solidFill>
                  <a:schemeClr val="dk1"/>
                </a:solidFill>
                <a:latin typeface="Calibri"/>
                <a:ea typeface="Calibri"/>
                <a:cs typeface="Calibri"/>
                <a:sym typeface="Calibri"/>
              </a:rPr>
              <a:t> antes de </a:t>
            </a:r>
            <a:r>
              <a:rPr lang="en-GB" sz="2500" b="0" i="0" u="none" strike="noStrike" cap="none" dirty="0" err="1">
                <a:solidFill>
                  <a:schemeClr val="dk1"/>
                </a:solidFill>
                <a:latin typeface="Calibri"/>
                <a:ea typeface="Calibri"/>
                <a:cs typeface="Calibri"/>
                <a:sym typeface="Calibri"/>
              </a:rPr>
              <a:t>que</a:t>
            </a:r>
            <a:r>
              <a:rPr lang="en-GB" sz="2500" b="0" i="0" u="none" strike="noStrike" cap="none" dirty="0">
                <a:solidFill>
                  <a:schemeClr val="dk1"/>
                </a:solidFill>
                <a:latin typeface="Calibri"/>
                <a:ea typeface="Calibri"/>
                <a:cs typeface="Calibri"/>
                <a:sym typeface="Calibri"/>
              </a:rPr>
              <a:t> se </a:t>
            </a:r>
            <a:r>
              <a:rPr lang="en-GB" sz="2500" b="0" i="0" u="none" strike="noStrike" cap="none" dirty="0" err="1">
                <a:solidFill>
                  <a:schemeClr val="dk1"/>
                </a:solidFill>
                <a:latin typeface="Calibri"/>
                <a:ea typeface="Calibri"/>
                <a:cs typeface="Calibri"/>
                <a:sym typeface="Calibri"/>
              </a:rPr>
              <a:t>acumule</a:t>
            </a:r>
            <a:r>
              <a:rPr lang="en-GB" sz="2500" b="0" i="0" u="none" strike="noStrike" cap="none" dirty="0">
                <a:solidFill>
                  <a:schemeClr val="dk1"/>
                </a:solidFill>
                <a:latin typeface="Calibri"/>
                <a:ea typeface="Calibri"/>
                <a:cs typeface="Calibri"/>
                <a:sym typeface="Calibri"/>
              </a:rPr>
              <a:t>.</a:t>
            </a:r>
            <a:endParaRPr sz="2500" b="0" i="0" u="none" strike="noStrike" cap="none" dirty="0">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dirty="0" err="1">
                <a:solidFill>
                  <a:schemeClr val="dk1"/>
                </a:solidFill>
                <a:latin typeface="Calibri"/>
                <a:ea typeface="Calibri"/>
                <a:cs typeface="Calibri"/>
                <a:sym typeface="Calibri"/>
              </a:rPr>
              <a:t>Autorregulación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mantiene</a:t>
            </a:r>
            <a:r>
              <a:rPr lang="en-GB" sz="2500" b="0" i="0" u="none" strike="noStrike" cap="none" dirty="0">
                <a:solidFill>
                  <a:schemeClr val="dk1"/>
                </a:solidFill>
                <a:latin typeface="Calibri"/>
                <a:ea typeface="Calibri"/>
                <a:cs typeface="Calibri"/>
                <a:sym typeface="Calibri"/>
              </a:rPr>
              <a:t> a las personas </a:t>
            </a:r>
            <a:r>
              <a:rPr lang="en-GB" sz="2500" b="0" i="0" u="none" strike="noStrike" cap="none" dirty="0" err="1">
                <a:solidFill>
                  <a:schemeClr val="dk1"/>
                </a:solidFill>
                <a:latin typeface="Calibri"/>
                <a:ea typeface="Calibri"/>
                <a:cs typeface="Calibri"/>
                <a:sym typeface="Calibri"/>
              </a:rPr>
              <a:t>tranquilas</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concentradas</a:t>
            </a:r>
            <a:r>
              <a:rPr lang="en-GB" sz="2500" b="0" i="0" u="none" strike="noStrike" cap="none" dirty="0">
                <a:solidFill>
                  <a:schemeClr val="dk1"/>
                </a:solidFill>
                <a:latin typeface="Calibri"/>
                <a:ea typeface="Calibri"/>
                <a:cs typeface="Calibri"/>
                <a:sym typeface="Calibri"/>
              </a:rPr>
              <a:t> bajo </a:t>
            </a:r>
            <a:r>
              <a:rPr lang="en-GB" sz="2500" b="0" i="0" u="none" strike="noStrike" cap="none" dirty="0" err="1">
                <a:solidFill>
                  <a:schemeClr val="dk1"/>
                </a:solidFill>
                <a:latin typeface="Calibri"/>
                <a:ea typeface="Calibri"/>
                <a:cs typeface="Calibri"/>
                <a:sym typeface="Calibri"/>
              </a:rPr>
              <a:t>presión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evitando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reacciones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impulsivas</a:t>
            </a:r>
            <a:r>
              <a:rPr lang="en-GB" sz="2500" b="0" i="0" u="none" strike="noStrike" cap="none" dirty="0">
                <a:solidFill>
                  <a:schemeClr val="dk1"/>
                </a:solidFill>
                <a:latin typeface="Calibri"/>
                <a:ea typeface="Calibri"/>
                <a:cs typeface="Calibri"/>
                <a:sym typeface="Calibri"/>
              </a:rPr>
              <a:t>.</a:t>
            </a:r>
            <a:endParaRPr sz="2500" b="0" i="0" u="none" strike="noStrike" cap="none" dirty="0">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dirty="0" err="1">
                <a:solidFill>
                  <a:schemeClr val="dk1"/>
                </a:solidFill>
                <a:latin typeface="Calibri"/>
                <a:ea typeface="Calibri"/>
                <a:cs typeface="Calibri"/>
                <a:sym typeface="Calibri"/>
              </a:rPr>
              <a:t>Motivación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alimenta</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persistencia</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ayudando</a:t>
            </a:r>
            <a:r>
              <a:rPr lang="en-GB" sz="2500" b="0" i="0" u="none" strike="noStrike" cap="none" dirty="0">
                <a:solidFill>
                  <a:schemeClr val="dk1"/>
                </a:solidFill>
                <a:latin typeface="Calibri"/>
                <a:ea typeface="Calibri"/>
                <a:cs typeface="Calibri"/>
                <a:sym typeface="Calibri"/>
              </a:rPr>
              <a:t> a las personas a </a:t>
            </a:r>
            <a:r>
              <a:rPr lang="en-GB" sz="2500" b="0" i="0" u="none" strike="noStrike" cap="none" dirty="0" err="1">
                <a:solidFill>
                  <a:schemeClr val="dk1"/>
                </a:solidFill>
                <a:latin typeface="Calibri"/>
                <a:ea typeface="Calibri"/>
                <a:cs typeface="Calibri"/>
                <a:sym typeface="Calibri"/>
              </a:rPr>
              <a:t>mantenerse</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comprometidas</a:t>
            </a:r>
            <a:r>
              <a:rPr lang="en-GB" sz="2500" b="0" i="0" u="none" strike="noStrike" cap="none" dirty="0">
                <a:solidFill>
                  <a:schemeClr val="dk1"/>
                </a:solidFill>
                <a:latin typeface="Calibri"/>
                <a:ea typeface="Calibri"/>
                <a:cs typeface="Calibri"/>
                <a:sym typeface="Calibri"/>
              </a:rPr>
              <a:t> y con </a:t>
            </a:r>
            <a:r>
              <a:rPr lang="en-GB" sz="2500" b="0" i="0" u="none" strike="noStrike" cap="none" dirty="0" err="1">
                <a:solidFill>
                  <a:schemeClr val="dk1"/>
                </a:solidFill>
                <a:latin typeface="Calibri"/>
                <a:ea typeface="Calibri"/>
                <a:cs typeface="Calibri"/>
                <a:sym typeface="Calibri"/>
              </a:rPr>
              <a:t>energía</a:t>
            </a:r>
            <a:r>
              <a:rPr lang="en-GB" sz="2500" b="0" i="0" u="none" strike="noStrike" cap="none" dirty="0">
                <a:solidFill>
                  <a:schemeClr val="dk1"/>
                </a:solidFill>
                <a:latin typeface="Calibri"/>
                <a:ea typeface="Calibri"/>
                <a:cs typeface="Calibri"/>
                <a:sym typeface="Calibri"/>
              </a:rPr>
              <a:t> a </a:t>
            </a:r>
            <a:r>
              <a:rPr lang="en-GB" sz="2500" b="0" i="0" u="none" strike="noStrike" cap="none" dirty="0" err="1">
                <a:solidFill>
                  <a:schemeClr val="dk1"/>
                </a:solidFill>
                <a:latin typeface="Calibri"/>
                <a:ea typeface="Calibri"/>
                <a:cs typeface="Calibri"/>
                <a:sym typeface="Calibri"/>
              </a:rPr>
              <a:t>pesar</a:t>
            </a:r>
            <a:r>
              <a:rPr lang="en-GB" sz="2500" b="0" i="0" u="none" strike="noStrike" cap="none" dirty="0">
                <a:solidFill>
                  <a:schemeClr val="dk1"/>
                </a:solidFill>
                <a:latin typeface="Calibri"/>
                <a:ea typeface="Calibri"/>
                <a:cs typeface="Calibri"/>
                <a:sym typeface="Calibri"/>
              </a:rPr>
              <a:t> de </a:t>
            </a:r>
            <a:r>
              <a:rPr lang="en-GB" sz="2500" b="0" i="0" u="none" strike="noStrike" cap="none" dirty="0" err="1">
                <a:solidFill>
                  <a:schemeClr val="dk1"/>
                </a:solidFill>
                <a:latin typeface="Calibri"/>
                <a:ea typeface="Calibri"/>
                <a:cs typeface="Calibri"/>
                <a:sym typeface="Calibri"/>
              </a:rPr>
              <a:t>los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contratiempos</a:t>
            </a:r>
            <a:r>
              <a:rPr lang="en-GB" sz="2500" b="0" i="0" u="none" strike="noStrike" cap="none" dirty="0">
                <a:solidFill>
                  <a:schemeClr val="dk1"/>
                </a:solidFill>
                <a:latin typeface="Calibri"/>
                <a:ea typeface="Calibri"/>
                <a:cs typeface="Calibri"/>
                <a:sym typeface="Calibri"/>
              </a:rPr>
              <a:t>.</a:t>
            </a:r>
            <a:endParaRPr sz="2500" b="0" i="0" u="none" strike="noStrike" cap="none" dirty="0">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dirty="0" err="1">
                <a:solidFill>
                  <a:schemeClr val="dk1"/>
                </a:solidFill>
                <a:latin typeface="Calibri"/>
                <a:ea typeface="Calibri"/>
                <a:cs typeface="Calibri"/>
                <a:sym typeface="Calibri"/>
              </a:rPr>
              <a:t>Empatía</a:t>
            </a:r>
            <a:r>
              <a:rPr lang="en-GB" sz="2500" b="1"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fomenta</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comprensión</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apoyo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haciendo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que</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equipo</a:t>
            </a:r>
            <a:r>
              <a:rPr lang="en-GB" sz="2500" b="0" i="0" u="none" strike="noStrike" cap="none" dirty="0">
                <a:solidFill>
                  <a:schemeClr val="dk1"/>
                </a:solidFill>
                <a:latin typeface="Calibri"/>
                <a:ea typeface="Calibri"/>
                <a:cs typeface="Calibri"/>
                <a:sym typeface="Calibri"/>
              </a:rPr>
              <a:t> se </a:t>
            </a:r>
            <a:r>
              <a:rPr lang="en-GB" sz="2500" b="0" i="0" u="none" strike="noStrike" cap="none" dirty="0" err="1">
                <a:solidFill>
                  <a:schemeClr val="dk1"/>
                </a:solidFill>
                <a:latin typeface="Calibri"/>
                <a:ea typeface="Calibri"/>
                <a:cs typeface="Calibri"/>
                <a:sym typeface="Calibri"/>
              </a:rPr>
              <a:t>sienta</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seguro</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conectado</a:t>
            </a:r>
            <a:r>
              <a:rPr lang="en-GB" sz="2500" b="0" i="0" u="none" strike="noStrike" cap="none" dirty="0">
                <a:solidFill>
                  <a:schemeClr val="dk1"/>
                </a:solidFill>
                <a:latin typeface="Calibri"/>
                <a:ea typeface="Calibri"/>
                <a:cs typeface="Calibri"/>
                <a:sym typeface="Calibri"/>
              </a:rPr>
              <a:t>.</a:t>
            </a:r>
            <a:endParaRPr sz="2500" b="0" i="0" u="none" strike="noStrike" cap="none" dirty="0">
              <a:solidFill>
                <a:schemeClr val="dk1"/>
              </a:solidFill>
              <a:latin typeface="Calibri"/>
              <a:ea typeface="Calibri"/>
              <a:cs typeface="Calibri"/>
              <a:sym typeface="Calibri"/>
            </a:endParaRPr>
          </a:p>
          <a:p>
            <a:pPr marL="457200" marR="0" lvl="0" indent="-387350" algn="just" rtl="0">
              <a:lnSpc>
                <a:spcPct val="150000"/>
              </a:lnSpc>
              <a:spcBef>
                <a:spcPts val="0"/>
              </a:spcBef>
              <a:spcAft>
                <a:spcPts val="0"/>
              </a:spcAft>
              <a:buClr>
                <a:srgbClr val="04A6C2"/>
              </a:buClr>
              <a:buSzPts val="2500"/>
              <a:buFont typeface="Calibri"/>
              <a:buAutoNum type="arabicPeriod"/>
            </a:pPr>
            <a:r>
              <a:rPr lang="en-GB" sz="2500" b="1" i="0" u="none" strike="noStrike" cap="none" dirty="0" err="1">
                <a:solidFill>
                  <a:schemeClr val="dk1"/>
                </a:solidFill>
                <a:latin typeface="Calibri"/>
                <a:ea typeface="Calibri"/>
                <a:cs typeface="Calibri"/>
                <a:sym typeface="Calibri"/>
              </a:rPr>
              <a:t>Habilidades</a:t>
            </a:r>
            <a:r>
              <a:rPr lang="en-GB" sz="2500" b="1" i="0" u="none" strike="noStrike" cap="none" dirty="0">
                <a:solidFill>
                  <a:schemeClr val="dk1"/>
                </a:solidFill>
                <a:latin typeface="Calibri"/>
                <a:ea typeface="Calibri"/>
                <a:cs typeface="Calibri"/>
                <a:sym typeface="Calibri"/>
              </a:rPr>
              <a:t> </a:t>
            </a:r>
            <a:r>
              <a:rPr lang="en-GB" sz="2500" b="1" i="0" u="none" strike="noStrike" cap="none" dirty="0" err="1">
                <a:solidFill>
                  <a:schemeClr val="dk1"/>
                </a:solidFill>
                <a:latin typeface="Calibri"/>
                <a:ea typeface="Calibri"/>
                <a:cs typeface="Calibri"/>
                <a:sym typeface="Calibri"/>
              </a:rPr>
              <a:t>sociales</a:t>
            </a:r>
            <a:r>
              <a:rPr lang="en-GB" sz="2500" b="1"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mejora</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trabajo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equipo</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comunicación</a:t>
            </a:r>
            <a:r>
              <a:rPr lang="en-GB" sz="2500" b="0" i="0" u="none" strike="noStrike" cap="none" dirty="0">
                <a:solidFill>
                  <a:schemeClr val="dk1"/>
                </a:solidFill>
                <a:latin typeface="Calibri"/>
                <a:ea typeface="Calibri"/>
                <a:cs typeface="Calibri"/>
                <a:sym typeface="Calibri"/>
              </a:rPr>
              <a:t> y la </a:t>
            </a:r>
            <a:r>
              <a:rPr lang="en-GB" sz="2500" b="0" i="0" u="none" strike="noStrike" cap="none" dirty="0" err="1">
                <a:solidFill>
                  <a:schemeClr val="dk1"/>
                </a:solidFill>
                <a:latin typeface="Calibri"/>
                <a:ea typeface="Calibri"/>
                <a:cs typeface="Calibri"/>
                <a:sym typeface="Calibri"/>
              </a:rPr>
              <a:t>resolución</a:t>
            </a:r>
            <a:r>
              <a:rPr lang="en-GB" sz="2500" b="0" i="0" u="none" strike="noStrike" cap="none" dirty="0">
                <a:solidFill>
                  <a:schemeClr val="dk1"/>
                </a:solidFill>
                <a:latin typeface="Calibri"/>
                <a:ea typeface="Calibri"/>
                <a:cs typeface="Calibri"/>
                <a:sym typeface="Calibri"/>
              </a:rPr>
              <a:t> de </a:t>
            </a:r>
            <a:r>
              <a:rPr lang="en-GB" sz="2500" b="0" i="0" u="none" strike="noStrike" cap="none" dirty="0" err="1">
                <a:solidFill>
                  <a:schemeClr val="dk1"/>
                </a:solidFill>
                <a:latin typeface="Calibri"/>
                <a:ea typeface="Calibri"/>
                <a:cs typeface="Calibri"/>
                <a:sym typeface="Calibri"/>
              </a:rPr>
              <a:t>conflictos</a:t>
            </a:r>
            <a:r>
              <a:rPr lang="en-GB" sz="2500" b="0" i="0" u="none" strike="noStrike" cap="none" dirty="0">
                <a:solidFill>
                  <a:schemeClr val="dk1"/>
                </a:solidFill>
                <a:latin typeface="Calibri"/>
                <a:ea typeface="Calibri"/>
                <a:cs typeface="Calibri"/>
                <a:sym typeface="Calibri"/>
              </a:rPr>
              <a:t> para </a:t>
            </a:r>
            <a:r>
              <a:rPr lang="en-GB" sz="2500" b="0" i="0" u="none" strike="noStrike" cap="none" dirty="0" err="1">
                <a:solidFill>
                  <a:schemeClr val="dk1"/>
                </a:solidFill>
                <a:latin typeface="Calibri"/>
                <a:ea typeface="Calibri"/>
                <a:cs typeface="Calibri"/>
                <a:sym typeface="Calibri"/>
              </a:rPr>
              <a:t>crear</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equipos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más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fuertes</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adaptables</a:t>
            </a:r>
            <a:r>
              <a:rPr lang="en-GB" sz="2500" b="0" i="0" u="none" strike="noStrike" cap="none" dirty="0">
                <a:solidFill>
                  <a:schemeClr val="dk1"/>
                </a:solidFill>
                <a:latin typeface="Calibri"/>
                <a:ea typeface="Calibri"/>
                <a:cs typeface="Calibri"/>
                <a:sym typeface="Calibri"/>
              </a:rPr>
              <a:t>.</a:t>
            </a:r>
            <a:endParaRPr sz="2500" b="0" i="0" u="none" strike="noStrike" cap="none" dirty="0">
              <a:solidFill>
                <a:schemeClr val="dk1"/>
              </a:solidFill>
              <a:latin typeface="Calibri"/>
              <a:ea typeface="Calibri"/>
              <a:cs typeface="Calibri"/>
              <a:sym typeface="Calibri"/>
            </a:endParaRPr>
          </a:p>
        </p:txBody>
      </p:sp>
      <p:sp>
        <p:nvSpPr>
          <p:cNvPr id="269" name="Google Shape;269;g34519fc2d75_0_4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4"/>
        <p:cNvGrpSpPr/>
        <p:nvPr/>
      </p:nvGrpSpPr>
      <p:grpSpPr>
        <a:xfrm>
          <a:off x="0" y="0"/>
          <a:ext cx="0" cy="0"/>
          <a:chOff x="0" y="0"/>
          <a:chExt cx="0" cy="0"/>
        </a:xfrm>
      </p:grpSpPr>
      <p:sp>
        <p:nvSpPr>
          <p:cNvPr id="275" name="Google Shape;275;p6"/>
          <p:cNvSpPr txBox="1"/>
          <p:nvPr/>
        </p:nvSpPr>
        <p:spPr>
          <a:xfrm>
            <a:off x="646075" y="3165850"/>
            <a:ext cx="4679700" cy="3678900"/>
          </a:xfrm>
          <a:prstGeom prst="rect">
            <a:avLst/>
          </a:prstGeom>
          <a:noFill/>
          <a:ln>
            <a:noFill/>
          </a:ln>
        </p:spPr>
        <p:txBody>
          <a:bodyPr spcFirstLastPara="1" wrap="square" lIns="91425" tIns="45700" rIns="91425" bIns="45700" anchor="ctr" anchorCtr="0">
            <a:normAutofit fontScale="92500" lnSpcReduction="10000"/>
          </a:bodyPr>
          <a:lstStyle/>
          <a:p>
            <a:pPr marL="0" marR="0" lvl="0" indent="0" algn="ctr" rtl="0">
              <a:lnSpc>
                <a:spcPct val="90000"/>
              </a:lnSpc>
              <a:spcBef>
                <a:spcPts val="0"/>
              </a:spcBef>
              <a:spcAft>
                <a:spcPts val="0"/>
              </a:spcAft>
              <a:buClr>
                <a:srgbClr val="000000"/>
              </a:buClr>
              <a:buSzPct val="100000"/>
              <a:buFont typeface="Arial"/>
              <a:buNone/>
            </a:pPr>
            <a:r>
              <a:rPr lang="en-GB" sz="5000" b="1" i="0" u="none" strike="noStrike" cap="none">
                <a:solidFill>
                  <a:schemeClr val="dk1"/>
                </a:solidFill>
                <a:latin typeface="Calibri"/>
                <a:ea typeface="Calibri"/>
                <a:cs typeface="Calibri"/>
                <a:sym typeface="Calibri"/>
              </a:rPr>
              <a:t>Lección 2: </a:t>
            </a:r>
            <a:endParaRPr sz="5000" b="1" i="0" u="none" strike="noStrike" cap="none">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ct val="100000"/>
              <a:buFont typeface="Arial"/>
              <a:buNone/>
            </a:pPr>
            <a:r>
              <a:rPr lang="en-GB" sz="5000" b="1" i="0" u="none" strike="noStrike" cap="none">
                <a:solidFill>
                  <a:schemeClr val="dk1"/>
                </a:solidFill>
                <a:latin typeface="Calibri"/>
                <a:ea typeface="Calibri"/>
                <a:cs typeface="Calibri"/>
                <a:sym typeface="Calibri"/>
              </a:rPr>
              <a:t>Liderazgo y colaboración en equipos: </a:t>
            </a:r>
            <a:br>
              <a:rPr lang="en-GB" sz="5000" b="1" i="0" u="none" strike="noStrike" cap="none">
                <a:solidFill>
                  <a:schemeClr val="dk1"/>
                </a:solidFill>
                <a:latin typeface="Calibri"/>
                <a:ea typeface="Calibri"/>
                <a:cs typeface="Calibri"/>
                <a:sym typeface="Calibri"/>
              </a:rPr>
            </a:br>
            <a:r>
              <a:rPr lang="en-GB" sz="5000" b="1" i="0" u="none" strike="noStrike" cap="none">
                <a:solidFill>
                  <a:schemeClr val="dk1"/>
                </a:solidFill>
                <a:latin typeface="Calibri"/>
                <a:ea typeface="Calibri"/>
                <a:cs typeface="Calibri"/>
                <a:sym typeface="Calibri"/>
              </a:rPr>
              <a:t>Visión, conflicto y cambio</a:t>
            </a:r>
            <a:endParaRPr sz="1400" b="0" i="0" u="none" strike="noStrike" cap="none">
              <a:solidFill>
                <a:srgbClr val="000000"/>
              </a:solidFill>
              <a:latin typeface="Arial"/>
              <a:ea typeface="Arial"/>
              <a:cs typeface="Arial"/>
              <a:sym typeface="Arial"/>
            </a:endParaRPr>
          </a:p>
        </p:txBody>
      </p:sp>
      <p:sp>
        <p:nvSpPr>
          <p:cNvPr id="276" name="Google Shape;276;p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17</a:t>
            </a:fld>
            <a:endParaRPr/>
          </a:p>
        </p:txBody>
      </p:sp>
      <p:pic>
        <p:nvPicPr>
          <p:cNvPr id="277" name="Google Shape;277;p6" title="Screenshot 2025-08-11 123243.png"/>
          <p:cNvPicPr preferRelativeResize="0"/>
          <p:nvPr/>
        </p:nvPicPr>
        <p:blipFill rotWithShape="1">
          <a:blip r:embed="rId3">
            <a:alphaModFix/>
          </a:blip>
          <a:srcRect l="22039"/>
          <a:stretch/>
        </p:blipFill>
        <p:spPr>
          <a:xfrm>
            <a:off x="6057500" y="-40900"/>
            <a:ext cx="12349275" cy="103688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CD3B6-EF2E-4E61-ED17-F93FC95EC11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CE45833A-575B-1792-64C1-A8244C056286}"/>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9C29F3D7-06CA-6B85-356B-39060EABAAE1}"/>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E0A4A86B-EDE4-9B63-DFD3-1CE016A1B5E4}"/>
              </a:ext>
            </a:extLst>
          </p:cNvPr>
          <p:cNvSpPr txBox="1"/>
          <p:nvPr/>
        </p:nvSpPr>
        <p:spPr>
          <a:xfrm>
            <a:off x="1950476" y="4450849"/>
            <a:ext cx="15051505" cy="5317994"/>
          </a:xfrm>
          <a:prstGeom prst="rect">
            <a:avLst/>
          </a:prstGeom>
          <a:noFill/>
        </p:spPr>
        <p:txBody>
          <a:bodyPr wrap="square">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Preparación del formador: cómo dirigir la sala, gestionar la dinámica de grupo y equilibrar funciones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Comunicación y colaboración en equipos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Resolución de problemas y gestión de conflictos: herramientas con ejercicios basados en situaciones reales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Negociación y gestión del cambio: fundamentos y estrategias de facilitación </a:t>
            </a:r>
            <a:endParaRPr lang="el-GR" sz="35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83A9D4DE-8EA7-7855-C9A9-3A52D7BD0399}"/>
              </a:ext>
            </a:extLst>
          </p:cNvPr>
          <p:cNvSpPr txBox="1"/>
          <p:nvPr/>
        </p:nvSpPr>
        <p:spPr>
          <a:xfrm>
            <a:off x="2284562" y="3310387"/>
            <a:ext cx="14401800" cy="938719"/>
          </a:xfrm>
          <a:prstGeom prst="rect">
            <a:avLst/>
          </a:prstGeom>
          <a:noFill/>
        </p:spPr>
        <p:txBody>
          <a:bodyPr wrap="square">
            <a:spAutoFit/>
          </a:bodyPr>
          <a:lstStyle/>
          <a:p>
            <a:pPr lvl="0"/>
            <a:r>
              <a:rPr lang="en-GB" sz="5500" b="1" noProof="0" dirty="0"/>
              <a:t>Temas de la lección 2</a:t>
            </a:r>
          </a:p>
        </p:txBody>
      </p:sp>
    </p:spTree>
    <p:extLst>
      <p:ext uri="{BB962C8B-B14F-4D97-AF65-F5344CB8AC3E}">
        <p14:creationId xmlns:p14="http://schemas.microsoft.com/office/powerpoint/2010/main" val="39040241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9"/>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84" name="Google Shape;284;p9"/>
          <p:cNvSpPr/>
          <p:nvPr/>
        </p:nvSpPr>
        <p:spPr>
          <a:xfrm rot="10800000">
            <a:off x="16764000" y="876300"/>
            <a:ext cx="1219200" cy="121920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85" name="Google Shape;285;p9"/>
          <p:cNvSpPr txBox="1"/>
          <p:nvPr/>
        </p:nvSpPr>
        <p:spPr>
          <a:xfrm>
            <a:off x="828136" y="867818"/>
            <a:ext cx="15697200" cy="92333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Comunicación y colaboración en equipos</a:t>
            </a:r>
            <a:endParaRPr sz="5000" b="1" i="0" u="none" strike="noStrike" cap="none">
              <a:solidFill>
                <a:schemeClr val="dk1"/>
              </a:solidFill>
              <a:latin typeface="Calibri"/>
              <a:ea typeface="Calibri"/>
              <a:cs typeface="Calibri"/>
              <a:sym typeface="Calibri"/>
            </a:endParaRPr>
          </a:p>
        </p:txBody>
      </p:sp>
      <p:sp>
        <p:nvSpPr>
          <p:cNvPr id="286" name="Google Shape;286;p9"/>
          <p:cNvSpPr txBox="1"/>
          <p:nvPr/>
        </p:nvSpPr>
        <p:spPr>
          <a:xfrm>
            <a:off x="822150" y="1790197"/>
            <a:ext cx="13345064" cy="8363788"/>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r>
              <a:rPr lang="en-GB" sz="2500" b="1" i="0" u="none" strike="noStrike" cap="none">
                <a:solidFill>
                  <a:schemeClr val="dk1"/>
                </a:solidFill>
                <a:latin typeface="Calibri"/>
                <a:ea typeface="Calibri"/>
                <a:cs typeface="Calibri"/>
                <a:sym typeface="Calibri"/>
              </a:rPr>
              <a:t>Funciones colaborativas y marco de vocabulario compartido</a:t>
            </a:r>
            <a:endParaRPr sz="2500" b="1"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Roles colaborativos</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Equipo artístico: </a:t>
            </a:r>
            <a:r>
              <a:rPr lang="en-GB" sz="2500" b="0" i="0" u="none" strike="noStrike" cap="none">
                <a:solidFill>
                  <a:schemeClr val="dk1"/>
                </a:solidFill>
                <a:latin typeface="Calibri"/>
                <a:ea typeface="Calibri"/>
                <a:cs typeface="Calibri"/>
                <a:sym typeface="Calibri"/>
              </a:rPr>
              <a:t>visionarios que dan forma a la narrativa, los elementos visuales y el paisaje emocional (por ejemplo, director artístico, escenógrafo). Se centran en el qué y el porqué.</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Equipo técnico: </a:t>
            </a:r>
            <a:r>
              <a:rPr lang="en-GB" sz="2500" b="0" i="0" u="none" strike="noStrike" cap="none">
                <a:solidFill>
                  <a:schemeClr val="dk1"/>
                </a:solidFill>
                <a:latin typeface="Calibri"/>
                <a:ea typeface="Calibri"/>
                <a:cs typeface="Calibri"/>
                <a:sym typeface="Calibri"/>
              </a:rPr>
              <a:t>ejecuta las visiones artísticas y las convierte en realidades operativas (por ejemplo, director de producción, director de escena, técnico (técnicos de escena, director de instalaciones, etc.). Se centran en el cómo, teniendo en cuenta aspectos prácticos como el presupuesto y la seguridad.</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Diversidad del equipo: </a:t>
            </a:r>
            <a:r>
              <a:rPr lang="en-GB" sz="2500" b="0" i="0" u="none" strike="noStrike" cap="none">
                <a:solidFill>
                  <a:schemeClr val="dk1"/>
                </a:solidFill>
                <a:latin typeface="Calibri"/>
                <a:ea typeface="Calibri"/>
                <a:cs typeface="Calibri"/>
                <a:sym typeface="Calibri"/>
              </a:rPr>
              <a:t>Las producciones utilizan tanto equipos permanentes estables como equipos temporales ágiles (basados en proyectos), lo que influye en la dinámica de colaboración.</a:t>
            </a:r>
            <a:endParaRPr sz="2500" b="0"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Habilidades como la curiosidad, la empatía, la flexibilidad, la observación y la escucha activa ayudan a crear la confianza y la apertura necesarias para construir un vocabulario común entre los distintos roles.</a:t>
            </a:r>
            <a:endParaRPr sz="2500" b="0" i="0" u="none" strike="noStrike" cap="none">
              <a:solidFill>
                <a:schemeClr val="dk1"/>
              </a:solidFill>
              <a:latin typeface="Calibri"/>
              <a:ea typeface="Calibri"/>
              <a:cs typeface="Calibri"/>
              <a:sym typeface="Calibri"/>
            </a:endParaRPr>
          </a:p>
        </p:txBody>
      </p:sp>
      <p:pic>
        <p:nvPicPr>
          <p:cNvPr id="287" name="Google Shape;287;p9" descr="Group brainstorm with solid fill"/>
          <p:cNvPicPr preferRelativeResize="0"/>
          <p:nvPr/>
        </p:nvPicPr>
        <p:blipFill rotWithShape="1">
          <a:blip r:embed="rId5">
            <a:alphaModFix/>
          </a:blip>
          <a:srcRect/>
          <a:stretch/>
        </p:blipFill>
        <p:spPr>
          <a:xfrm>
            <a:off x="14173200" y="3905539"/>
            <a:ext cx="4114800" cy="4114800"/>
          </a:xfrm>
          <a:prstGeom prst="rect">
            <a:avLst/>
          </a:prstGeom>
          <a:noFill/>
          <a:ln>
            <a:noFill/>
          </a:ln>
        </p:spPr>
      </p:pic>
      <p:sp>
        <p:nvSpPr>
          <p:cNvPr id="288" name="Google Shape;288;p9"/>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sp>
        <p:nvSpPr>
          <p:cNvPr id="134" name="Google Shape;134;p7"/>
          <p:cNvSpPr txBox="1"/>
          <p:nvPr/>
        </p:nvSpPr>
        <p:spPr>
          <a:xfrm>
            <a:off x="12793700" y="3097750"/>
            <a:ext cx="5137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Lección 1: </a:t>
            </a:r>
            <a:endParaRPr sz="5000" b="1" i="0" u="none" strike="noStrike" cap="none">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Desarrollar la resiliencia a través de la inteligencia emocional y la gestión de personas </a:t>
            </a:r>
            <a:endParaRPr sz="1400" b="0" i="0" u="none" strike="noStrike" cap="none">
              <a:solidFill>
                <a:srgbClr val="000000"/>
              </a:solidFill>
              <a:latin typeface="Arial"/>
              <a:ea typeface="Arial"/>
              <a:cs typeface="Arial"/>
              <a:sym typeface="Arial"/>
            </a:endParaRPr>
          </a:p>
        </p:txBody>
      </p:sp>
      <p:sp>
        <p:nvSpPr>
          <p:cNvPr id="135" name="Google Shape;135;p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a:t>
            </a:fld>
            <a:endParaRPr/>
          </a:p>
        </p:txBody>
      </p:sp>
      <p:pic>
        <p:nvPicPr>
          <p:cNvPr id="136" name="Google Shape;136;p7" title="Screenshot 2025-08-11 123408.png"/>
          <p:cNvPicPr preferRelativeResize="0"/>
          <p:nvPr/>
        </p:nvPicPr>
        <p:blipFill rotWithShape="1">
          <a:blip r:embed="rId3">
            <a:alphaModFix/>
          </a:blip>
          <a:srcRect/>
          <a:stretch/>
        </p:blipFill>
        <p:spPr>
          <a:xfrm>
            <a:off x="-2845650" y="0"/>
            <a:ext cx="15387518" cy="102870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g34519fc2d75_0_48"/>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95" name="Google Shape;295;g34519fc2d75_0_48"/>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96" name="Google Shape;296;g34519fc2d75_0_48"/>
          <p:cNvSpPr txBox="1"/>
          <p:nvPr/>
        </p:nvSpPr>
        <p:spPr>
          <a:xfrm>
            <a:off x="998450" y="4301366"/>
            <a:ext cx="16130100" cy="51333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Principios básicos de comunicación:</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Comprensión compartida: </a:t>
            </a:r>
            <a:r>
              <a:rPr lang="en-GB" sz="2500" b="0" i="0" u="none" strike="noStrike" cap="none">
                <a:solidFill>
                  <a:schemeClr val="dk1"/>
                </a:solidFill>
                <a:latin typeface="Calibri"/>
                <a:ea typeface="Calibri"/>
                <a:cs typeface="Calibri"/>
                <a:sym typeface="Calibri"/>
              </a:rPr>
              <a:t>crear una base común para que todos los miembros del equipo comprendan la visión general y puedan anticipar las acciones de los demás.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Definición clara de funciones: </a:t>
            </a:r>
            <a:r>
              <a:rPr lang="en-GB" sz="2500" b="0" i="0" u="none" strike="noStrike" cap="none">
                <a:solidFill>
                  <a:schemeClr val="dk1"/>
                </a:solidFill>
                <a:latin typeface="Calibri"/>
                <a:ea typeface="Calibri"/>
                <a:cs typeface="Calibri"/>
                <a:sym typeface="Calibri"/>
              </a:rPr>
              <a:t>Asegurarse de que todos, desde los directores artísticos hasta los técnicos, comprendan sus responsabilidades específicas.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Retroalimentación regular: </a:t>
            </a:r>
            <a:r>
              <a:rPr lang="en-GB" sz="2500" b="0" i="0" u="none" strike="noStrike" cap="none">
                <a:solidFill>
                  <a:schemeClr val="dk1"/>
                </a:solidFill>
                <a:latin typeface="Calibri"/>
                <a:ea typeface="Calibri"/>
                <a:cs typeface="Calibri"/>
                <a:sym typeface="Calibri"/>
              </a:rPr>
              <a:t>implementar ciclos de retroalimentación estructurados para abordar los problemas con prontitud y ajustar los planes.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Formación del equipo: </a:t>
            </a:r>
            <a:r>
              <a:rPr lang="en-GB" sz="2500" b="0" i="0" u="none" strike="noStrike" cap="none">
                <a:solidFill>
                  <a:schemeClr val="dk1"/>
                </a:solidFill>
                <a:latin typeface="Calibri"/>
                <a:ea typeface="Calibri"/>
                <a:cs typeface="Calibri"/>
                <a:sym typeface="Calibri"/>
              </a:rPr>
              <a:t> Utilizar los ensayos y los talleres para reforzar tanto las habilidades técnicas como la dinámica interpersonal y el  respeto mutuo.</a:t>
            </a:r>
            <a:endParaRPr sz="2500" b="0" i="0" u="none" strike="noStrike" cap="none">
              <a:solidFill>
                <a:schemeClr val="dk1"/>
              </a:solidFill>
              <a:latin typeface="Calibri"/>
              <a:ea typeface="Calibri"/>
              <a:cs typeface="Calibri"/>
              <a:sym typeface="Calibri"/>
            </a:endParaRPr>
          </a:p>
        </p:txBody>
      </p:sp>
      <p:sp>
        <p:nvSpPr>
          <p:cNvPr id="297" name="Google Shape;297;g34519fc2d75_0_48"/>
          <p:cNvSpPr txBox="1"/>
          <p:nvPr/>
        </p:nvSpPr>
        <p:spPr>
          <a:xfrm>
            <a:off x="246272" y="2856076"/>
            <a:ext cx="18041728" cy="16311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4800" b="1" i="0" u="none" strike="noStrike" cap="none" dirty="0">
                <a:solidFill>
                  <a:schemeClr val="dk1"/>
                </a:solidFill>
                <a:latin typeface="Calibri"/>
                <a:ea typeface="Calibri"/>
                <a:cs typeface="Calibri"/>
                <a:sym typeface="Calibri"/>
              </a:rPr>
              <a:t>Desarrollo de la </a:t>
            </a:r>
            <a:r>
              <a:rPr lang="en-GB" sz="4800" b="1" i="0" u="none" strike="noStrike" cap="none" dirty="0" err="1">
                <a:solidFill>
                  <a:schemeClr val="dk1"/>
                </a:solidFill>
                <a:latin typeface="Calibri"/>
                <a:ea typeface="Calibri"/>
                <a:cs typeface="Calibri"/>
                <a:sym typeface="Calibri"/>
              </a:rPr>
              <a:t>competencia</a:t>
            </a:r>
            <a:r>
              <a:rPr lang="en-GB" sz="4800" b="1" i="0" u="none" strike="noStrike" cap="none" dirty="0">
                <a:solidFill>
                  <a:schemeClr val="dk1"/>
                </a:solidFill>
                <a:latin typeface="Calibri"/>
                <a:ea typeface="Calibri"/>
                <a:cs typeface="Calibri"/>
                <a:sym typeface="Calibri"/>
              </a:rPr>
              <a:t> </a:t>
            </a:r>
            <a:r>
              <a:rPr lang="en-GB" sz="4800" b="1" i="0" u="none" strike="noStrike" cap="none" dirty="0" err="1">
                <a:solidFill>
                  <a:schemeClr val="dk1"/>
                </a:solidFill>
                <a:latin typeface="Calibri"/>
                <a:ea typeface="Calibri"/>
                <a:cs typeface="Calibri"/>
                <a:sym typeface="Calibri"/>
              </a:rPr>
              <a:t>comunicativa</a:t>
            </a:r>
            <a:r>
              <a:rPr lang="en-GB" sz="4800" b="1" i="0" u="none" strike="noStrike" cap="none" dirty="0">
                <a:solidFill>
                  <a:schemeClr val="dk1"/>
                </a:solidFill>
                <a:latin typeface="Calibri"/>
                <a:ea typeface="Calibri"/>
                <a:cs typeface="Calibri"/>
                <a:sym typeface="Calibri"/>
              </a:rPr>
              <a:t>: </a:t>
            </a:r>
            <a:r>
              <a:rPr lang="en-GB" sz="4800" b="1" i="0" u="none" strike="noStrike" cap="none" dirty="0" err="1">
                <a:solidFill>
                  <a:schemeClr val="dk1"/>
                </a:solidFill>
                <a:latin typeface="Calibri"/>
                <a:ea typeface="Calibri"/>
                <a:cs typeface="Calibri"/>
                <a:sym typeface="Calibri"/>
              </a:rPr>
              <a:t>principios</a:t>
            </a:r>
            <a:r>
              <a:rPr lang="en-GB" sz="4800" b="1" i="0" u="none" strike="noStrike" cap="none" dirty="0">
                <a:solidFill>
                  <a:schemeClr val="dk1"/>
                </a:solidFill>
                <a:latin typeface="Calibri"/>
                <a:ea typeface="Calibri"/>
                <a:cs typeface="Calibri"/>
                <a:sym typeface="Calibri"/>
              </a:rPr>
              <a:t>, </a:t>
            </a:r>
            <a:r>
              <a:rPr lang="en-GB" sz="4800" b="1" i="0" u="none" strike="noStrike" cap="none" dirty="0" err="1">
                <a:solidFill>
                  <a:schemeClr val="dk1"/>
                </a:solidFill>
                <a:latin typeface="Calibri"/>
                <a:ea typeface="Calibri"/>
                <a:cs typeface="Calibri"/>
                <a:sym typeface="Calibri"/>
              </a:rPr>
              <a:t>técnicas</a:t>
            </a:r>
            <a:r>
              <a:rPr lang="en-GB" sz="4800" b="1" i="0" u="none" strike="noStrike" cap="none" dirty="0">
                <a:solidFill>
                  <a:schemeClr val="dk1"/>
                </a:solidFill>
                <a:latin typeface="Calibri"/>
                <a:ea typeface="Calibri"/>
                <a:cs typeface="Calibri"/>
                <a:sym typeface="Calibri"/>
              </a:rPr>
              <a:t> de </a:t>
            </a:r>
            <a:r>
              <a:rPr lang="en-GB" sz="4800" b="1" i="0" u="none" strike="noStrike" cap="none" dirty="0" err="1">
                <a:solidFill>
                  <a:schemeClr val="dk1"/>
                </a:solidFill>
                <a:latin typeface="Calibri"/>
                <a:ea typeface="Calibri"/>
                <a:cs typeface="Calibri"/>
                <a:sym typeface="Calibri"/>
              </a:rPr>
              <a:t>escucha</a:t>
            </a:r>
            <a:r>
              <a:rPr lang="en-GB" sz="4800" b="1" i="0" u="none" strike="noStrike" cap="none" dirty="0">
                <a:solidFill>
                  <a:schemeClr val="dk1"/>
                </a:solidFill>
                <a:latin typeface="Calibri"/>
                <a:ea typeface="Calibri"/>
                <a:cs typeface="Calibri"/>
                <a:sym typeface="Calibri"/>
              </a:rPr>
              <a:t> </a:t>
            </a:r>
            <a:r>
              <a:rPr lang="en-GB" sz="4800" b="1" i="0" u="none" strike="noStrike" cap="none" dirty="0" err="1">
                <a:solidFill>
                  <a:schemeClr val="dk1"/>
                </a:solidFill>
                <a:latin typeface="Calibri"/>
                <a:ea typeface="Calibri"/>
                <a:cs typeface="Calibri"/>
                <a:sym typeface="Calibri"/>
              </a:rPr>
              <a:t>activa</a:t>
            </a:r>
            <a:r>
              <a:rPr lang="en-GB" sz="4800" b="1" i="0" u="none" strike="noStrike" cap="none" dirty="0">
                <a:solidFill>
                  <a:schemeClr val="dk1"/>
                </a:solidFill>
                <a:latin typeface="Calibri"/>
                <a:ea typeface="Calibri"/>
                <a:cs typeface="Calibri"/>
                <a:sym typeface="Calibri"/>
              </a:rPr>
              <a:t> y </a:t>
            </a:r>
            <a:r>
              <a:rPr lang="en-GB" sz="4800" b="1" i="0" u="none" strike="noStrike" cap="none" dirty="0" err="1">
                <a:solidFill>
                  <a:schemeClr val="dk1"/>
                </a:solidFill>
                <a:latin typeface="Calibri"/>
                <a:ea typeface="Calibri"/>
                <a:cs typeface="Calibri"/>
                <a:sym typeface="Calibri"/>
              </a:rPr>
              <a:t>mecanismos</a:t>
            </a:r>
            <a:r>
              <a:rPr lang="en-GB" sz="4800" b="1" i="0" u="none" strike="noStrike" cap="none" dirty="0">
                <a:solidFill>
                  <a:schemeClr val="dk1"/>
                </a:solidFill>
                <a:latin typeface="Calibri"/>
                <a:ea typeface="Calibri"/>
                <a:cs typeface="Calibri"/>
                <a:sym typeface="Calibri"/>
              </a:rPr>
              <a:t> de </a:t>
            </a:r>
            <a:r>
              <a:rPr lang="en-GB" sz="4800" b="1" i="0" u="none" strike="noStrike" cap="none" dirty="0" err="1">
                <a:solidFill>
                  <a:schemeClr val="dk1"/>
                </a:solidFill>
                <a:latin typeface="Calibri"/>
                <a:ea typeface="Calibri"/>
                <a:cs typeface="Calibri"/>
                <a:sym typeface="Calibri"/>
              </a:rPr>
              <a:t>retroalimentación</a:t>
            </a:r>
            <a:endParaRPr sz="4800" b="1" i="0" u="none" strike="noStrike" cap="none" dirty="0">
              <a:solidFill>
                <a:schemeClr val="dk1"/>
              </a:solidFill>
              <a:latin typeface="Calibri"/>
              <a:ea typeface="Calibri"/>
              <a:cs typeface="Calibri"/>
              <a:sym typeface="Calibri"/>
            </a:endParaRPr>
          </a:p>
        </p:txBody>
      </p:sp>
      <p:sp>
        <p:nvSpPr>
          <p:cNvPr id="298" name="Google Shape;298;g34519fc2d75_0_4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g34519fc2d75_0_186"/>
          <p:cNvSpPr/>
          <p:nvPr/>
        </p:nvSpPr>
        <p:spPr>
          <a:xfrm rot="10800000" flipH="1">
            <a:off x="-1110703" y="-653370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05" name="Google Shape;305;g34519fc2d75_0_186"/>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06" name="Google Shape;306;g34519fc2d75_0_186"/>
          <p:cNvSpPr txBox="1"/>
          <p:nvPr/>
        </p:nvSpPr>
        <p:spPr>
          <a:xfrm>
            <a:off x="530349" y="3221493"/>
            <a:ext cx="4997400" cy="4170332"/>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dirty="0" err="1">
                <a:solidFill>
                  <a:schemeClr val="dk1"/>
                </a:solidFill>
                <a:latin typeface="Calibri"/>
                <a:ea typeface="Calibri"/>
                <a:cs typeface="Calibri"/>
                <a:sym typeface="Calibri"/>
              </a:rPr>
              <a:t>Categorías</a:t>
            </a:r>
            <a:r>
              <a:rPr lang="en-GB" sz="2500" b="1" i="0" u="none" strike="noStrike" cap="none" dirty="0">
                <a:solidFill>
                  <a:schemeClr val="dk1"/>
                </a:solidFill>
                <a:latin typeface="Calibri"/>
                <a:ea typeface="Calibri"/>
                <a:cs typeface="Calibri"/>
                <a:sym typeface="Calibri"/>
              </a:rPr>
              <a:t> </a:t>
            </a:r>
            <a:r>
              <a:rPr lang="en-GB" sz="2500" b="1" i="0" u="none" strike="noStrike" cap="none" dirty="0" err="1">
                <a:solidFill>
                  <a:schemeClr val="dk1"/>
                </a:solidFill>
                <a:latin typeface="Calibri"/>
                <a:ea typeface="Calibri"/>
                <a:cs typeface="Calibri"/>
                <a:sym typeface="Calibri"/>
              </a:rPr>
              <a:t>principales</a:t>
            </a:r>
            <a:r>
              <a:rPr lang="en-GB" sz="2500" b="1" i="0" u="none" strike="noStrike" cap="none" dirty="0">
                <a:solidFill>
                  <a:schemeClr val="dk1"/>
                </a:solidFill>
                <a:latin typeface="Calibri"/>
                <a:ea typeface="Calibri"/>
                <a:cs typeface="Calibri"/>
                <a:sym typeface="Calibri"/>
              </a:rPr>
              <a:t> de </a:t>
            </a:r>
            <a:r>
              <a:rPr lang="en-GB" sz="2500" b="1" i="0" u="none" strike="noStrike" cap="none" dirty="0" err="1">
                <a:solidFill>
                  <a:schemeClr val="dk1"/>
                </a:solidFill>
                <a:latin typeface="Calibri"/>
                <a:ea typeface="Calibri"/>
                <a:cs typeface="Calibri"/>
                <a:sym typeface="Calibri"/>
              </a:rPr>
              <a:t>comunicación</a:t>
            </a:r>
            <a:r>
              <a:rPr lang="en-GB" sz="2500" b="1" i="0" u="none" strike="noStrike" cap="none" dirty="0">
                <a:solidFill>
                  <a:schemeClr val="dk1"/>
                </a:solidFill>
                <a:latin typeface="Calibri"/>
                <a:ea typeface="Calibri"/>
                <a:cs typeface="Calibri"/>
                <a:sym typeface="Calibri"/>
              </a:rPr>
              <a:t>:</a:t>
            </a:r>
            <a:endParaRPr sz="2500" b="1" i="0" u="none" strike="noStrike" cap="none"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Interacciones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estratégicas</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retroalimentación</a:t>
            </a:r>
            <a:endParaRPr sz="2500" b="0"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Métodos</a:t>
            </a:r>
            <a:r>
              <a:rPr lang="en-GB" sz="2500" b="0" i="0" u="none" strike="noStrike" cap="none" dirty="0">
                <a:solidFill>
                  <a:schemeClr val="dk1"/>
                </a:solidFill>
                <a:latin typeface="Calibri"/>
                <a:ea typeface="Calibri"/>
                <a:cs typeface="Calibri"/>
                <a:sym typeface="Calibri"/>
              </a:rPr>
              <a:t> y canales de </a:t>
            </a:r>
            <a:r>
              <a:rPr lang="en-GB" sz="2500" b="0" i="0" u="none" strike="noStrike" cap="none" dirty="0" err="1">
                <a:solidFill>
                  <a:schemeClr val="dk1"/>
                </a:solidFill>
                <a:latin typeface="Calibri"/>
                <a:ea typeface="Calibri"/>
                <a:cs typeface="Calibri"/>
                <a:sym typeface="Calibri"/>
              </a:rPr>
              <a:t>comunicación</a:t>
            </a:r>
            <a:r>
              <a:rPr lang="en-GB" sz="2500" b="0" i="0" u="none" strike="noStrike" cap="none" dirty="0">
                <a:solidFill>
                  <a:schemeClr val="dk1"/>
                </a:solidFill>
                <a:latin typeface="Calibri"/>
                <a:ea typeface="Calibri"/>
                <a:cs typeface="Calibri"/>
                <a:sym typeface="Calibri"/>
              </a:rPr>
              <a:t> </a:t>
            </a:r>
            <a:endParaRPr sz="2500" b="0"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Resolución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colaborativa</a:t>
            </a:r>
            <a:r>
              <a:rPr lang="en-GB" sz="2500" b="0" i="0" u="none" strike="noStrike" cap="none" dirty="0">
                <a:solidFill>
                  <a:schemeClr val="dk1"/>
                </a:solidFill>
                <a:latin typeface="Calibri"/>
                <a:ea typeface="Calibri"/>
                <a:cs typeface="Calibri"/>
                <a:sym typeface="Calibri"/>
              </a:rPr>
              <a:t> de </a:t>
            </a:r>
            <a:r>
              <a:rPr lang="en-GB" sz="2500" b="0" i="0" u="none" strike="noStrike" cap="none" dirty="0" err="1">
                <a:solidFill>
                  <a:schemeClr val="dk1"/>
                </a:solidFill>
                <a:latin typeface="Calibri"/>
                <a:ea typeface="Calibri"/>
                <a:cs typeface="Calibri"/>
                <a:sym typeface="Calibri"/>
              </a:rPr>
              <a:t>problemas</a:t>
            </a:r>
            <a:endParaRPr sz="2500" b="0" i="0" u="none" strike="noStrike" cap="none" dirty="0">
              <a:solidFill>
                <a:schemeClr val="dk1"/>
              </a:solidFill>
              <a:latin typeface="Calibri"/>
              <a:ea typeface="Calibri"/>
              <a:cs typeface="Calibri"/>
            </a:endParaRPr>
          </a:p>
        </p:txBody>
      </p:sp>
      <p:sp>
        <p:nvSpPr>
          <p:cNvPr id="307" name="Google Shape;307;g34519fc2d75_0_186"/>
          <p:cNvSpPr txBox="1"/>
          <p:nvPr/>
        </p:nvSpPr>
        <p:spPr>
          <a:xfrm>
            <a:off x="3529500" y="2035700"/>
            <a:ext cx="1332450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Estrategias multifacéticas para la comunicación:</a:t>
            </a:r>
            <a:endParaRPr sz="5000" b="1" i="0" u="none" strike="noStrike" cap="none">
              <a:solidFill>
                <a:schemeClr val="dk1"/>
              </a:solidFill>
              <a:latin typeface="Calibri"/>
              <a:ea typeface="Calibri"/>
              <a:cs typeface="Calibri"/>
              <a:sym typeface="Calibri"/>
            </a:endParaRPr>
          </a:p>
        </p:txBody>
      </p:sp>
      <p:sp>
        <p:nvSpPr>
          <p:cNvPr id="308" name="Google Shape;308;g34519fc2d75_0_186"/>
          <p:cNvSpPr txBox="1"/>
          <p:nvPr/>
        </p:nvSpPr>
        <p:spPr>
          <a:xfrm>
            <a:off x="6358800" y="3225554"/>
            <a:ext cx="4476000" cy="3747139"/>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err="1">
                <a:solidFill>
                  <a:schemeClr val="dk1"/>
                </a:solidFill>
                <a:latin typeface="Calibri"/>
                <a:ea typeface="Calibri"/>
                <a:cs typeface="Calibri"/>
                <a:sym typeface="Calibri"/>
              </a:rPr>
              <a:t>Escucha</a:t>
            </a:r>
            <a:r>
              <a:rPr lang="en-GB" sz="2500" b="1" i="0" u="none" strike="noStrike" cap="none" dirty="0">
                <a:solidFill>
                  <a:schemeClr val="dk1"/>
                </a:solidFill>
                <a:latin typeface="Calibri"/>
                <a:ea typeface="Calibri"/>
                <a:cs typeface="Calibri"/>
                <a:sym typeface="Calibri"/>
              </a:rPr>
              <a:t> active: </a:t>
            </a:r>
            <a:r>
              <a:rPr lang="en-GB" sz="2500" b="1" i="0" u="none" strike="noStrike" cap="none" dirty="0" err="1">
                <a:solidFill>
                  <a:schemeClr val="dk1"/>
                </a:solidFill>
                <a:latin typeface="Calibri"/>
                <a:ea typeface="Calibri"/>
                <a:cs typeface="Calibri"/>
                <a:sym typeface="Calibri"/>
              </a:rPr>
              <a:t>Técnicas</a:t>
            </a:r>
            <a:r>
              <a:rPr lang="en-GB" sz="2500" b="1" i="0" u="none" strike="noStrike" cap="none" dirty="0">
                <a:solidFill>
                  <a:schemeClr val="dk1"/>
                </a:solidFill>
                <a:latin typeface="Calibri"/>
                <a:ea typeface="Calibri"/>
                <a:cs typeface="Calibri"/>
                <a:sym typeface="Calibri"/>
              </a:rPr>
              <a:t> clave</a:t>
            </a:r>
            <a:endParaRPr sz="2500" b="1" i="0" u="none" strike="noStrike" cap="none" dirty="0">
              <a:solidFill>
                <a:schemeClr val="dk1"/>
              </a:solidFill>
              <a:latin typeface="Calibri"/>
              <a:ea typeface="Calibri"/>
              <a:cs typeface="Calibri"/>
              <a:sym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Mantener</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presencia</a:t>
            </a:r>
            <a:r>
              <a:rPr lang="en-GB" sz="2500" b="0" i="0" u="none" strike="noStrike" cap="none" dirty="0">
                <a:solidFill>
                  <a:schemeClr val="dk1"/>
                </a:solidFill>
                <a:latin typeface="Calibri"/>
                <a:ea typeface="Calibri"/>
                <a:cs typeface="Calibri"/>
                <a:sym typeface="Calibri"/>
              </a:rPr>
              <a:t> plena</a:t>
            </a:r>
            <a:endParaRPr sz="2500" b="0"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Aclarar</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comprensión</a:t>
            </a:r>
            <a:endParaRPr sz="2500" b="0" i="0" u="none" strike="noStrike" cap="none" dirty="0" err="1">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Fomentar</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elaboración</a:t>
            </a:r>
            <a:endParaRPr sz="2500" b="0" i="0" u="none" strike="noStrike" cap="none" dirty="0" err="1">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Reflejar</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sentimientos</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contenido</a:t>
            </a:r>
            <a:endParaRPr sz="2500" b="0" i="0" u="none" strike="noStrike" cap="none" dirty="0" err="1">
              <a:solidFill>
                <a:schemeClr val="dk1"/>
              </a:solidFill>
              <a:latin typeface="Calibri"/>
              <a:ea typeface="Calibri"/>
              <a:cs typeface="Calibri"/>
            </a:endParaRPr>
          </a:p>
        </p:txBody>
      </p:sp>
      <p:sp>
        <p:nvSpPr>
          <p:cNvPr id="309" name="Google Shape;309;g34519fc2d75_0_186"/>
          <p:cNvSpPr txBox="1"/>
          <p:nvPr/>
        </p:nvSpPr>
        <p:spPr>
          <a:xfrm>
            <a:off x="11742116" y="3221493"/>
            <a:ext cx="5834684" cy="5940047"/>
          </a:xfrm>
          <a:prstGeom prst="rect">
            <a:avLst/>
          </a:prstGeom>
          <a:noFill/>
          <a:ln>
            <a:noFill/>
          </a:ln>
        </p:spPr>
        <p:txBody>
          <a:bodyPr spcFirstLastPara="1" wrap="square" lIns="91425" tIns="45700" rIns="91425" bIns="45700" anchor="t" anchorCtr="0">
            <a:spAutoFit/>
          </a:bodyPr>
          <a:lstStyle/>
          <a:p>
            <a:pPr marL="0" marR="0" lvl="0" indent="0" algn="just" rtl="0">
              <a:spcBef>
                <a:spcPts val="1200"/>
              </a:spcBef>
              <a:spcAft>
                <a:spcPts val="0"/>
              </a:spcAft>
              <a:buClr>
                <a:srgbClr val="000000"/>
              </a:buClr>
              <a:buSzPts val="2500"/>
              <a:buFont typeface="Arial"/>
              <a:buNone/>
            </a:pPr>
            <a:r>
              <a:rPr lang="en-GB" sz="2500" b="1" i="0" u="none" strike="noStrike" cap="none" dirty="0" err="1">
                <a:solidFill>
                  <a:schemeClr val="dk1"/>
                </a:solidFill>
                <a:latin typeface="Calibri"/>
                <a:ea typeface="Calibri"/>
                <a:cs typeface="Calibri"/>
                <a:sym typeface="Calibri"/>
              </a:rPr>
              <a:t>Mecanismos</a:t>
            </a:r>
            <a:r>
              <a:rPr lang="en-GB" sz="2500" b="1" i="0" u="none" strike="noStrike" cap="none" dirty="0">
                <a:solidFill>
                  <a:schemeClr val="dk1"/>
                </a:solidFill>
                <a:latin typeface="Calibri"/>
                <a:ea typeface="Calibri"/>
                <a:cs typeface="Calibri"/>
                <a:sym typeface="Calibri"/>
              </a:rPr>
              <a:t> clave de </a:t>
            </a:r>
            <a:r>
              <a:rPr lang="en-GB" sz="2500" b="1" i="0" u="none" strike="noStrike" cap="none" dirty="0" err="1">
                <a:solidFill>
                  <a:schemeClr val="dk1"/>
                </a:solidFill>
                <a:latin typeface="Calibri"/>
                <a:ea typeface="Calibri"/>
                <a:cs typeface="Calibri"/>
                <a:sym typeface="Calibri"/>
              </a:rPr>
              <a:t>retroalimentación</a:t>
            </a:r>
            <a:r>
              <a:rPr lang="en-GB" sz="2500" b="1" i="0" u="none" strike="noStrike" cap="none" dirty="0">
                <a:solidFill>
                  <a:schemeClr val="dk1"/>
                </a:solidFill>
                <a:latin typeface="Calibri"/>
                <a:ea typeface="Calibri"/>
                <a:cs typeface="Calibri"/>
                <a:sym typeface="Calibri"/>
              </a:rPr>
              <a:t>:</a:t>
            </a:r>
            <a:endParaRPr lang="en-US" sz="2500" b="1"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a:solidFill>
                  <a:schemeClr val="dk1"/>
                </a:solidFill>
                <a:latin typeface="Calibri"/>
                <a:ea typeface="Calibri"/>
                <a:cs typeface="Calibri"/>
                <a:sym typeface="Calibri"/>
              </a:rPr>
              <a:t>Ser </a:t>
            </a:r>
            <a:r>
              <a:rPr lang="en-GB" sz="2500" b="0" i="0" u="none" strike="noStrike" cap="none" dirty="0" err="1">
                <a:solidFill>
                  <a:schemeClr val="dk1"/>
                </a:solidFill>
                <a:latin typeface="Calibri"/>
                <a:ea typeface="Calibri"/>
                <a:cs typeface="Calibri"/>
                <a:sym typeface="Calibri"/>
              </a:rPr>
              <a:t>específico</a:t>
            </a:r>
            <a:r>
              <a:rPr lang="en-GB" sz="2500" b="0" i="0" u="none" strike="noStrike" cap="none" dirty="0">
                <a:solidFill>
                  <a:schemeClr val="dk1"/>
                </a:solidFill>
                <a:latin typeface="Calibri"/>
                <a:ea typeface="Calibri"/>
                <a:cs typeface="Calibri"/>
                <a:sym typeface="Calibri"/>
              </a:rPr>
              <a:t> </a:t>
            </a:r>
            <a:endParaRPr sz="2500" b="0"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Centrarse</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comportamiento</a:t>
            </a:r>
            <a:r>
              <a:rPr lang="en-GB" sz="2500" b="0" i="0" u="none" strike="noStrike" cap="none" dirty="0">
                <a:solidFill>
                  <a:schemeClr val="dk1"/>
                </a:solidFill>
                <a:latin typeface="Calibri"/>
                <a:ea typeface="Calibri"/>
                <a:cs typeface="Calibri"/>
                <a:sym typeface="Calibri"/>
              </a:rPr>
              <a:t>, no </a:t>
            </a:r>
            <a:r>
              <a:rPr lang="en-GB" sz="2500" b="0" i="0" u="none" strike="noStrike" cap="none" dirty="0" err="1">
                <a:solidFill>
                  <a:schemeClr val="dk1"/>
                </a:solidFill>
                <a:latin typeface="Calibri"/>
                <a:ea typeface="Calibri"/>
                <a:cs typeface="Calibri"/>
                <a:sym typeface="Calibri"/>
              </a:rPr>
              <a:t>en</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personalidad</a:t>
            </a:r>
            <a:r>
              <a:rPr lang="en-GB" sz="2500" b="0" i="0" u="none" strike="noStrike" cap="none" dirty="0">
                <a:solidFill>
                  <a:schemeClr val="dk1"/>
                </a:solidFill>
                <a:latin typeface="Calibri"/>
                <a:ea typeface="Calibri"/>
                <a:cs typeface="Calibri"/>
                <a:sym typeface="Calibri"/>
              </a:rPr>
              <a:t> </a:t>
            </a:r>
            <a:endParaRPr sz="2500" b="0"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Equilibrar</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los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aspectos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positivos</a:t>
            </a:r>
            <a:r>
              <a:rPr lang="en-GB" sz="2500" b="0" i="0" u="none" strike="noStrike" cap="none" dirty="0">
                <a:solidFill>
                  <a:schemeClr val="dk1"/>
                </a:solidFill>
                <a:latin typeface="Calibri"/>
                <a:ea typeface="Calibri"/>
                <a:cs typeface="Calibri"/>
                <a:sym typeface="Calibri"/>
              </a:rPr>
              <a:t> y las </a:t>
            </a:r>
            <a:r>
              <a:rPr lang="en-GB" sz="2500" b="0" i="0" u="none" strike="noStrike" cap="none" dirty="0" err="1">
                <a:solidFill>
                  <a:schemeClr val="dk1"/>
                </a:solidFill>
                <a:latin typeface="Calibri"/>
                <a:ea typeface="Calibri"/>
                <a:cs typeface="Calibri"/>
                <a:sym typeface="Calibri"/>
              </a:rPr>
              <a:t>mejoras</a:t>
            </a:r>
            <a:endParaRPr sz="2500" b="0"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a:solidFill>
                  <a:schemeClr val="dk1"/>
                </a:solidFill>
                <a:latin typeface="Calibri"/>
                <a:ea typeface="Calibri"/>
                <a:cs typeface="Calibri"/>
                <a:sym typeface="Calibri"/>
              </a:rPr>
              <a:t>Elige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momento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adecuado</a:t>
            </a:r>
            <a:r>
              <a:rPr lang="en-GB" sz="2500" b="0" i="0" u="none" strike="noStrike" cap="none" dirty="0">
                <a:solidFill>
                  <a:schemeClr val="dk1"/>
                </a:solidFill>
                <a:latin typeface="Calibri"/>
                <a:ea typeface="Calibri"/>
                <a:cs typeface="Calibri"/>
                <a:sym typeface="Calibri"/>
              </a:rPr>
              <a:t>: da </a:t>
            </a:r>
            <a:r>
              <a:rPr lang="en-GB" sz="2500" b="0" i="0" u="none" strike="noStrike" cap="none" dirty="0" err="1">
                <a:solidFill>
                  <a:schemeClr val="dk1"/>
                </a:solidFill>
                <a:latin typeface="Calibri"/>
                <a:ea typeface="Calibri"/>
                <a:cs typeface="Calibri"/>
                <a:sym typeface="Calibri"/>
              </a:rPr>
              <a:t>tu</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retroalimentación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rápidamente</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en</a:t>
            </a:r>
            <a:r>
              <a:rPr lang="en-GB" sz="2500" b="0" i="0" u="none" strike="noStrike" cap="none" dirty="0">
                <a:solidFill>
                  <a:schemeClr val="dk1"/>
                </a:solidFill>
                <a:latin typeface="Calibri"/>
                <a:ea typeface="Calibri"/>
                <a:cs typeface="Calibri"/>
                <a:sym typeface="Calibri"/>
              </a:rPr>
              <a:t> privado </a:t>
            </a:r>
            <a:r>
              <a:rPr lang="en-GB" sz="2500" b="0" i="0" u="none" strike="noStrike" cap="none" dirty="0" err="1">
                <a:solidFill>
                  <a:schemeClr val="dk1"/>
                </a:solidFill>
                <a:latin typeface="Calibri"/>
                <a:ea typeface="Calibri"/>
                <a:cs typeface="Calibri"/>
                <a:sym typeface="Calibri"/>
              </a:rPr>
              <a:t>cuando</a:t>
            </a:r>
            <a:r>
              <a:rPr lang="en-GB" sz="2500" b="0" i="0" u="none" strike="noStrike" cap="none" dirty="0">
                <a:solidFill>
                  <a:schemeClr val="dk1"/>
                </a:solidFill>
                <a:latin typeface="Calibri"/>
                <a:ea typeface="Calibri"/>
                <a:cs typeface="Calibri"/>
                <a:sym typeface="Calibri"/>
              </a:rPr>
              <a:t> sea </a:t>
            </a:r>
            <a:r>
              <a:rPr lang="en-GB" sz="2500" b="0" i="0" u="none" strike="noStrike" cap="none" dirty="0" err="1">
                <a:solidFill>
                  <a:schemeClr val="dk1"/>
                </a:solidFill>
                <a:latin typeface="Calibri"/>
                <a:ea typeface="Calibri"/>
                <a:cs typeface="Calibri"/>
                <a:sym typeface="Calibri"/>
              </a:rPr>
              <a:t>posible</a:t>
            </a:r>
            <a:r>
              <a:rPr lang="en-GB" sz="2500" b="0" i="0" u="none" strike="noStrike" cap="none" dirty="0">
                <a:solidFill>
                  <a:schemeClr val="dk1"/>
                </a:solidFill>
                <a:latin typeface="Calibri"/>
                <a:ea typeface="Calibri"/>
                <a:cs typeface="Calibri"/>
                <a:sym typeface="Calibri"/>
              </a:rPr>
              <a:t>.</a:t>
            </a:r>
            <a:endParaRPr sz="2500" b="0"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Colabore</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en</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búsqueda</a:t>
            </a:r>
            <a:r>
              <a:rPr lang="en-GB" sz="2500" b="0" i="0" u="none" strike="noStrike" cap="none" dirty="0">
                <a:solidFill>
                  <a:schemeClr val="dk1"/>
                </a:solidFill>
                <a:latin typeface="Calibri"/>
                <a:ea typeface="Calibri"/>
                <a:cs typeface="Calibri"/>
                <a:sym typeface="Calibri"/>
              </a:rPr>
              <a:t> de </a:t>
            </a:r>
            <a:r>
              <a:rPr lang="en-GB" sz="2500" b="0" i="0" u="none" strike="noStrike" cap="none" dirty="0" err="1">
                <a:solidFill>
                  <a:schemeClr val="dk1"/>
                </a:solidFill>
                <a:latin typeface="Calibri"/>
                <a:ea typeface="Calibri"/>
                <a:cs typeface="Calibri"/>
                <a:sym typeface="Calibri"/>
              </a:rPr>
              <a:t>soluciones</a:t>
            </a:r>
            <a:endParaRPr sz="2500" b="0"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a:solidFill>
                  <a:schemeClr val="dk1"/>
                </a:solidFill>
                <a:latin typeface="Calibri"/>
                <a:ea typeface="Calibri"/>
                <a:cs typeface="Calibri"/>
                <a:sym typeface="Calibri"/>
              </a:rPr>
              <a:t>Practique la </a:t>
            </a:r>
            <a:r>
              <a:rPr lang="en-GB" sz="2500" b="0" i="0" u="none" strike="noStrike" cap="none" dirty="0" err="1">
                <a:solidFill>
                  <a:schemeClr val="dk1"/>
                </a:solidFill>
                <a:latin typeface="Calibri"/>
                <a:ea typeface="Calibri"/>
                <a:cs typeface="Calibri"/>
                <a:sym typeface="Calibri"/>
              </a:rPr>
              <a:t>empatía</a:t>
            </a:r>
            <a:endParaRPr sz="2500" b="0" i="0" u="none" strike="noStrike" cap="none" dirty="0">
              <a:solidFill>
                <a:schemeClr val="dk1"/>
              </a:solidFill>
              <a:latin typeface="Calibri"/>
              <a:ea typeface="Calibri"/>
              <a:cs typeface="Calibri"/>
            </a:endParaRPr>
          </a:p>
          <a:p>
            <a:pPr marL="622300" marR="0" lvl="0" indent="-558800" algn="just" rtl="0">
              <a:spcBef>
                <a:spcPts val="1200"/>
              </a:spcBef>
              <a:spcAft>
                <a:spcPts val="0"/>
              </a:spcAft>
              <a:buClr>
                <a:srgbClr val="04A6C2"/>
              </a:buClr>
              <a:buSzPts val="2500"/>
              <a:buFont typeface="Noto Sans Symbols"/>
              <a:buChar char="⮚"/>
            </a:pPr>
            <a:r>
              <a:rPr lang="en-GB" sz="2500" b="0" i="0" u="none" strike="noStrike" cap="none" dirty="0">
                <a:solidFill>
                  <a:schemeClr val="dk1"/>
                </a:solidFill>
                <a:latin typeface="Calibri"/>
                <a:ea typeface="Calibri"/>
                <a:cs typeface="Calibri"/>
                <a:sym typeface="Calibri"/>
              </a:rPr>
              <a:t>Haga un </a:t>
            </a:r>
            <a:r>
              <a:rPr lang="en-GB" sz="2500" b="0" i="0" u="none" strike="noStrike" cap="none" dirty="0" err="1">
                <a:solidFill>
                  <a:schemeClr val="dk1"/>
                </a:solidFill>
                <a:latin typeface="Calibri"/>
                <a:ea typeface="Calibri"/>
                <a:cs typeface="Calibri"/>
                <a:sym typeface="Calibri"/>
              </a:rPr>
              <a:t>seguimiento</a:t>
            </a:r>
            <a:r>
              <a:rPr lang="en-GB" sz="2500" b="0" i="0" u="none" strike="noStrike" cap="none" dirty="0">
                <a:solidFill>
                  <a:schemeClr val="dk1"/>
                </a:solidFill>
                <a:latin typeface="Calibri"/>
                <a:ea typeface="Calibri"/>
                <a:cs typeface="Calibri"/>
                <a:sym typeface="Calibri"/>
              </a:rPr>
              <a:t> </a:t>
            </a:r>
            <a:endParaRPr sz="2500" b="0" i="0" u="none" strike="noStrike" cap="none" dirty="0">
              <a:solidFill>
                <a:schemeClr val="dk1"/>
              </a:solidFill>
              <a:latin typeface="Calibri"/>
              <a:ea typeface="Calibri"/>
              <a:cs typeface="Calibri"/>
            </a:endParaRPr>
          </a:p>
        </p:txBody>
      </p:sp>
      <p:sp>
        <p:nvSpPr>
          <p:cNvPr id="310" name="Google Shape;310;g34519fc2d75_0_18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10"/>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7" name="Google Shape;317;p10"/>
          <p:cNvSpPr/>
          <p:nvPr/>
        </p:nvSpPr>
        <p:spPr>
          <a:xfrm rot="10800000">
            <a:off x="16764000" y="876300"/>
            <a:ext cx="1219200" cy="121920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8" name="Google Shape;318;p10"/>
          <p:cNvSpPr txBox="1"/>
          <p:nvPr/>
        </p:nvSpPr>
        <p:spPr>
          <a:xfrm>
            <a:off x="914400" y="1148176"/>
            <a:ext cx="15697200" cy="17542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400"/>
              <a:buFont typeface="Arial"/>
              <a:buNone/>
            </a:pPr>
            <a:r>
              <a:rPr lang="en-GB" sz="5400" b="1" i="0" u="none" strike="noStrike" cap="none" dirty="0" err="1">
                <a:solidFill>
                  <a:schemeClr val="dk1"/>
                </a:solidFill>
                <a:latin typeface="Calibri"/>
                <a:ea typeface="Calibri"/>
                <a:cs typeface="Calibri"/>
                <a:sym typeface="Calibri"/>
              </a:rPr>
              <a:t>Resolución</a:t>
            </a:r>
            <a:r>
              <a:rPr lang="en-GB" sz="5400" b="1" i="0" u="none" strike="noStrike" cap="none" dirty="0">
                <a:solidFill>
                  <a:schemeClr val="dk1"/>
                </a:solidFill>
                <a:latin typeface="Calibri"/>
                <a:ea typeface="Calibri"/>
                <a:cs typeface="Calibri"/>
                <a:sym typeface="Calibri"/>
              </a:rPr>
              <a:t> de </a:t>
            </a:r>
            <a:r>
              <a:rPr lang="en-GB" sz="5400" b="1" i="0" u="none" strike="noStrike" cap="none" dirty="0" err="1">
                <a:solidFill>
                  <a:schemeClr val="dk1"/>
                </a:solidFill>
                <a:latin typeface="Calibri"/>
                <a:ea typeface="Calibri"/>
                <a:cs typeface="Calibri"/>
                <a:sym typeface="Calibri"/>
              </a:rPr>
              <a:t>problemas</a:t>
            </a:r>
            <a:r>
              <a:rPr lang="en-GB" sz="5400" b="1" i="0" u="none" strike="noStrike" cap="none" dirty="0">
                <a:solidFill>
                  <a:schemeClr val="dk1"/>
                </a:solidFill>
                <a:latin typeface="Calibri"/>
                <a:ea typeface="Calibri"/>
                <a:cs typeface="Calibri"/>
                <a:sym typeface="Calibri"/>
              </a:rPr>
              <a:t> y </a:t>
            </a:r>
            <a:r>
              <a:rPr lang="en-GB" sz="5400" b="1" i="0" u="none" strike="noStrike" cap="none" dirty="0" err="1">
                <a:solidFill>
                  <a:schemeClr val="dk1"/>
                </a:solidFill>
                <a:latin typeface="Calibri"/>
                <a:ea typeface="Calibri"/>
                <a:cs typeface="Calibri"/>
                <a:sym typeface="Calibri"/>
              </a:rPr>
              <a:t>gestión</a:t>
            </a:r>
            <a:r>
              <a:rPr lang="en-GB" sz="5400" b="1" i="0" u="none" strike="noStrike" cap="none" dirty="0">
                <a:solidFill>
                  <a:schemeClr val="dk1"/>
                </a:solidFill>
                <a:latin typeface="Calibri"/>
                <a:ea typeface="Calibri"/>
                <a:cs typeface="Calibri"/>
                <a:sym typeface="Calibri"/>
              </a:rPr>
              <a:t> de </a:t>
            </a:r>
            <a:r>
              <a:rPr lang="en-GB" sz="5400" b="1" i="0" u="none" strike="noStrike" cap="none" dirty="0" err="1">
                <a:solidFill>
                  <a:schemeClr val="dk1"/>
                </a:solidFill>
                <a:latin typeface="Calibri"/>
                <a:ea typeface="Calibri"/>
                <a:cs typeface="Calibri"/>
                <a:sym typeface="Calibri"/>
              </a:rPr>
              <a:t>conflictos</a:t>
            </a:r>
            <a:r>
              <a:rPr lang="en-GB" sz="5400" b="1" i="0" u="none" strike="noStrike" cap="none" dirty="0">
                <a:solidFill>
                  <a:schemeClr val="dk1"/>
                </a:solidFill>
                <a:latin typeface="Calibri"/>
                <a:ea typeface="Calibri"/>
                <a:cs typeface="Calibri"/>
                <a:sym typeface="Calibri"/>
              </a:rPr>
              <a:t>: </a:t>
            </a:r>
            <a:r>
              <a:rPr lang="en-GB" sz="5400" b="1" dirty="0" err="1">
                <a:solidFill>
                  <a:schemeClr val="dk1"/>
                </a:solidFill>
                <a:latin typeface="Calibri"/>
                <a:ea typeface="Calibri"/>
                <a:cs typeface="Calibri"/>
                <a:sym typeface="Calibri"/>
              </a:rPr>
              <a:t>H</a:t>
            </a:r>
            <a:r>
              <a:rPr lang="en-GB" sz="5400" b="1" i="0" u="none" strike="noStrike" cap="none" dirty="0" err="1">
                <a:solidFill>
                  <a:schemeClr val="dk1"/>
                </a:solidFill>
                <a:latin typeface="Calibri"/>
                <a:ea typeface="Calibri"/>
                <a:cs typeface="Calibri"/>
                <a:sym typeface="Calibri"/>
              </a:rPr>
              <a:t>erramientas</a:t>
            </a:r>
            <a:endParaRPr sz="5400" b="1" i="0" u="none" strike="noStrike" cap="none" dirty="0">
              <a:solidFill>
                <a:schemeClr val="dk1"/>
              </a:solidFill>
              <a:latin typeface="Calibri"/>
              <a:ea typeface="Calibri"/>
              <a:cs typeface="Calibri"/>
              <a:sym typeface="Calibri"/>
            </a:endParaRPr>
          </a:p>
        </p:txBody>
      </p:sp>
      <p:sp>
        <p:nvSpPr>
          <p:cNvPr id="319" name="Google Shape;319;p10"/>
          <p:cNvSpPr txBox="1"/>
          <p:nvPr/>
        </p:nvSpPr>
        <p:spPr>
          <a:xfrm>
            <a:off x="914400" y="3195650"/>
            <a:ext cx="9278400" cy="5863103"/>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dirty="0" err="1">
                <a:solidFill>
                  <a:schemeClr val="dk1"/>
                </a:solidFill>
                <a:latin typeface="Calibri"/>
                <a:ea typeface="Calibri"/>
                <a:cs typeface="Calibri"/>
                <a:sym typeface="Calibri"/>
              </a:rPr>
              <a:t>Resolución</a:t>
            </a:r>
            <a:r>
              <a:rPr lang="en-GB" sz="2500" b="1" i="0" u="none" strike="noStrike" cap="none" dirty="0">
                <a:solidFill>
                  <a:schemeClr val="dk1"/>
                </a:solidFill>
                <a:latin typeface="Calibri"/>
                <a:ea typeface="Calibri"/>
                <a:cs typeface="Calibri"/>
                <a:sym typeface="Calibri"/>
              </a:rPr>
              <a:t> de </a:t>
            </a:r>
            <a:r>
              <a:rPr lang="en-GB" sz="2500" b="1" i="0" u="none" strike="noStrike" cap="none" dirty="0" err="1">
                <a:solidFill>
                  <a:schemeClr val="dk1"/>
                </a:solidFill>
                <a:latin typeface="Calibri"/>
                <a:ea typeface="Calibri"/>
                <a:cs typeface="Calibri"/>
                <a:sym typeface="Calibri"/>
              </a:rPr>
              <a:t>problemas</a:t>
            </a:r>
            <a:endParaRPr sz="2500" b="1" i="0" u="none" strike="noStrike" cap="none" dirty="0" err="1">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dirty="0">
                <a:solidFill>
                  <a:schemeClr val="dk1"/>
                </a:solidFill>
                <a:latin typeface="Calibri"/>
                <a:ea typeface="Calibri"/>
                <a:cs typeface="Calibri"/>
                <a:sym typeface="Calibri"/>
              </a:rPr>
              <a:t>La </a:t>
            </a:r>
            <a:r>
              <a:rPr lang="en-GB" sz="2500" b="0" i="0" u="none" strike="noStrike" cap="none" dirty="0" err="1">
                <a:solidFill>
                  <a:schemeClr val="dk1"/>
                </a:solidFill>
                <a:latin typeface="Calibri"/>
                <a:ea typeface="Calibri"/>
                <a:cs typeface="Calibri"/>
                <a:sym typeface="Calibri"/>
              </a:rPr>
              <a:t>capacidad</a:t>
            </a:r>
            <a:r>
              <a:rPr lang="en-GB" sz="2500" b="0" i="0" u="none" strike="noStrike" cap="none" dirty="0">
                <a:solidFill>
                  <a:schemeClr val="dk1"/>
                </a:solidFill>
                <a:latin typeface="Calibri"/>
                <a:ea typeface="Calibri"/>
                <a:cs typeface="Calibri"/>
                <a:sym typeface="Calibri"/>
              </a:rPr>
              <a:t> de </a:t>
            </a:r>
            <a:r>
              <a:rPr lang="en-GB" sz="2500" b="0" i="0" u="none" strike="noStrike" cap="none" dirty="0" err="1">
                <a:solidFill>
                  <a:schemeClr val="dk1"/>
                </a:solidFill>
                <a:latin typeface="Calibri"/>
                <a:ea typeface="Calibri"/>
                <a:cs typeface="Calibri"/>
                <a:sym typeface="Calibri"/>
              </a:rPr>
              <a:t>transformar</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caos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éxito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garantizando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impulso</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preservando</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integridad</a:t>
            </a:r>
            <a:r>
              <a:rPr lang="en-GB" sz="2500" b="0" i="0" u="none" strike="noStrike" cap="none" dirty="0">
                <a:solidFill>
                  <a:schemeClr val="dk1"/>
                </a:solidFill>
                <a:latin typeface="Calibri"/>
                <a:ea typeface="Calibri"/>
                <a:cs typeface="Calibri"/>
                <a:sym typeface="Calibri"/>
              </a:rPr>
              <a:t> del </a:t>
            </a:r>
            <a:r>
              <a:rPr lang="en-GB" sz="2500" b="0" i="0" u="none" strike="noStrike" cap="none" dirty="0" err="1">
                <a:solidFill>
                  <a:schemeClr val="dk1"/>
                </a:solidFill>
                <a:latin typeface="Calibri"/>
                <a:ea typeface="Calibri"/>
                <a:cs typeface="Calibri"/>
                <a:sym typeface="Calibri"/>
              </a:rPr>
              <a:t>rendimiento</a:t>
            </a:r>
            <a:r>
              <a:rPr lang="en-GB" sz="2500" b="0" i="0" u="none" strike="noStrike" cap="none" dirty="0">
                <a:solidFill>
                  <a:schemeClr val="dk1"/>
                </a:solidFill>
                <a:latin typeface="Calibri"/>
                <a:ea typeface="Calibri"/>
                <a:cs typeface="Calibri"/>
                <a:sym typeface="Calibri"/>
              </a:rPr>
              <a:t>.</a:t>
            </a:r>
            <a:endParaRPr sz="2500" b="0" i="0" u="none" strike="noStrike" cap="none" dirty="0">
              <a:solidFill>
                <a:schemeClr val="dk1"/>
              </a:solidFill>
              <a:latin typeface="Calibri"/>
              <a:ea typeface="Calibri"/>
              <a:cs typeface="Calibri"/>
              <a:sym typeface="Calibri"/>
            </a:endParaRPr>
          </a:p>
          <a:p>
            <a:pPr marL="45720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622300" indent="-558800" algn="just">
              <a:lnSpc>
                <a:spcPct val="150000"/>
              </a:lnSpc>
              <a:buClr>
                <a:srgbClr val="00B0F0"/>
              </a:buClr>
              <a:buSzPts val="2500"/>
              <a:buFont typeface="Calibri"/>
              <a:buChar char="⮚"/>
            </a:pPr>
            <a:r>
              <a:rPr lang="en-GB" sz="2500" dirty="0">
                <a:solidFill>
                  <a:schemeClr val="tx1"/>
                </a:solidFill>
                <a:latin typeface="Calibri"/>
                <a:ea typeface="Calibri"/>
                <a:cs typeface="Calibri"/>
                <a:sym typeface="Calibri"/>
              </a:rPr>
              <a:t>Lo </a:t>
            </a:r>
            <a:r>
              <a:rPr lang="en-GB" sz="2500" err="1">
                <a:solidFill>
                  <a:schemeClr val="tx1"/>
                </a:solidFill>
                <a:latin typeface="Calibri"/>
                <a:ea typeface="Calibri"/>
                <a:cs typeface="Calibri"/>
                <a:sym typeface="Calibri"/>
              </a:rPr>
              <a:t>esencial</a:t>
            </a:r>
            <a:r>
              <a:rPr lang="en-GB" sz="2500" b="0" i="0" u="none" strike="noStrike" cap="none" dirty="0">
                <a:solidFill>
                  <a:schemeClr val="tx1"/>
                </a:solidFill>
                <a:latin typeface="Calibri"/>
                <a:ea typeface="Calibri"/>
                <a:cs typeface="Calibri"/>
                <a:sym typeface="Calibri"/>
              </a:rPr>
              <a:t> </a:t>
            </a:r>
            <a:r>
              <a:rPr lang="en-GB" sz="2500" b="0" i="0" u="none" strike="noStrike" cap="none" err="1">
                <a:solidFill>
                  <a:schemeClr val="tx1"/>
                </a:solidFill>
                <a:latin typeface="Calibri"/>
                <a:ea typeface="Calibri"/>
                <a:cs typeface="Calibri"/>
                <a:sym typeface="Calibri"/>
              </a:rPr>
              <a:t>encontrar</a:t>
            </a:r>
            <a:r>
              <a:rPr lang="en-GB" sz="2500" b="0" i="0" u="none" strike="noStrike" cap="none" dirty="0">
                <a:solidFill>
                  <a:schemeClr val="tx1"/>
                </a:solidFill>
                <a:latin typeface="Calibri"/>
                <a:ea typeface="Calibri"/>
                <a:cs typeface="Calibri"/>
                <a:sym typeface="Calibri"/>
              </a:rPr>
              <a:t> </a:t>
            </a:r>
            <a:r>
              <a:rPr lang="en-GB" sz="2500" b="0" i="0" u="none" strike="noStrike" cap="none" err="1">
                <a:solidFill>
                  <a:schemeClr val="tx1"/>
                </a:solidFill>
                <a:latin typeface="Calibri"/>
                <a:ea typeface="Calibri"/>
                <a:cs typeface="Calibri"/>
                <a:sym typeface="Calibri"/>
              </a:rPr>
              <a:t>soluciones</a:t>
            </a:r>
            <a:r>
              <a:rPr lang="en-GB" sz="2500" b="0" i="0" u="none" strike="noStrike" cap="none" dirty="0">
                <a:solidFill>
                  <a:schemeClr val="tx1"/>
                </a:solidFill>
                <a:latin typeface="Calibri"/>
                <a:ea typeface="Calibri"/>
                <a:cs typeface="Calibri"/>
                <a:sym typeface="Calibri"/>
              </a:rPr>
              <a:t> </a:t>
            </a:r>
            <a:r>
              <a:rPr lang="en-GB" sz="2500" b="0" i="0" u="none" strike="noStrike" cap="none" err="1">
                <a:solidFill>
                  <a:schemeClr val="tx1"/>
                </a:solidFill>
                <a:latin typeface="Calibri"/>
                <a:ea typeface="Calibri"/>
                <a:cs typeface="Calibri"/>
                <a:sym typeface="Calibri"/>
              </a:rPr>
              <a:t>creativas</a:t>
            </a:r>
            <a:endParaRPr sz="2500" b="0" i="0" u="none" strike="noStrike" cap="none">
              <a:solidFill>
                <a:schemeClr val="tx1"/>
              </a:solidFill>
              <a:latin typeface="Calibri"/>
              <a:ea typeface="Calibri"/>
              <a:cs typeface="Calibri"/>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0B0F0"/>
              </a:buClr>
              <a:buSzPts val="2500"/>
              <a:buFont typeface="Calibri"/>
              <a:buChar char="⮚"/>
            </a:pPr>
            <a:r>
              <a:rPr lang="en-GB" sz="2500" b="0" i="0" u="none" strike="noStrike" cap="none" dirty="0">
                <a:solidFill>
                  <a:schemeClr val="dk1"/>
                </a:solidFill>
                <a:latin typeface="Calibri"/>
                <a:ea typeface="Calibri"/>
                <a:cs typeface="Calibri"/>
                <a:sym typeface="Calibri"/>
              </a:rPr>
              <a:t>El </a:t>
            </a:r>
            <a:r>
              <a:rPr lang="en-GB" sz="2500" b="0" i="0" u="none" strike="noStrike" cap="none" dirty="0" err="1">
                <a:solidFill>
                  <a:schemeClr val="dk1"/>
                </a:solidFill>
                <a:latin typeface="Calibri"/>
                <a:ea typeface="Calibri"/>
                <a:cs typeface="Calibri"/>
                <a:sym typeface="Calibri"/>
              </a:rPr>
              <a:t>aspecto</a:t>
            </a:r>
            <a:r>
              <a:rPr lang="en-GB" sz="2500" b="0" i="0" u="none" strike="noStrike" cap="none" dirty="0">
                <a:solidFill>
                  <a:schemeClr val="dk1"/>
                </a:solidFill>
                <a:latin typeface="Calibri"/>
                <a:ea typeface="Calibri"/>
                <a:cs typeface="Calibri"/>
                <a:sym typeface="Calibri"/>
              </a:rPr>
              <a:t> del </a:t>
            </a:r>
            <a:r>
              <a:rPr lang="en-GB" sz="2500" b="0" i="0" u="none" strike="noStrike" cap="none" dirty="0" err="1">
                <a:solidFill>
                  <a:schemeClr val="dk1"/>
                </a:solidFill>
                <a:latin typeface="Calibri"/>
                <a:ea typeface="Calibri"/>
                <a:cs typeface="Calibri"/>
                <a:sym typeface="Calibri"/>
              </a:rPr>
              <a:t>equipo</a:t>
            </a:r>
            <a:r>
              <a:rPr lang="en-GB" sz="2500" b="0" i="0" u="none" strike="noStrike" cap="none" dirty="0">
                <a:solidFill>
                  <a:schemeClr val="dk1"/>
                </a:solidFill>
                <a:latin typeface="Calibri"/>
                <a:ea typeface="Calibri"/>
                <a:cs typeface="Calibri"/>
                <a:sym typeface="Calibri"/>
              </a:rPr>
              <a:t>:</a:t>
            </a:r>
            <a:endParaRPr sz="2500" b="0" i="0" u="none" strike="noStrike" cap="none" dirty="0">
              <a:solidFill>
                <a:schemeClr val="dk1"/>
              </a:solidFill>
              <a:latin typeface="Calibri"/>
              <a:ea typeface="Calibri"/>
              <a:cs typeface="Calibri"/>
              <a:sym typeface="Calibri"/>
            </a:endParaRPr>
          </a:p>
          <a:p>
            <a:pPr marL="914400" marR="0" lvl="1" indent="-387350" algn="just" rtl="0">
              <a:lnSpc>
                <a:spcPct val="150000"/>
              </a:lnSpc>
              <a:spcBef>
                <a:spcPts val="0"/>
              </a:spcBef>
              <a:spcAft>
                <a:spcPts val="0"/>
              </a:spcAft>
              <a:buClr>
                <a:schemeClr val="dk1"/>
              </a:buClr>
              <a:buSzPts val="2500"/>
              <a:buFont typeface="Calibri"/>
              <a:buChar char="○"/>
            </a:pPr>
            <a:r>
              <a:rPr lang="en-GB" sz="2500" b="0" i="0" u="none" strike="noStrike" cap="none" dirty="0" err="1">
                <a:solidFill>
                  <a:schemeClr val="dk1"/>
                </a:solidFill>
                <a:latin typeface="Calibri"/>
                <a:ea typeface="Calibri"/>
                <a:cs typeface="Calibri"/>
                <a:sym typeface="Calibri"/>
              </a:rPr>
              <a:t>Gestionar</a:t>
            </a:r>
            <a:r>
              <a:rPr lang="en-GB" sz="2500" b="0" i="0" u="none" strike="noStrike" cap="none" dirty="0">
                <a:solidFill>
                  <a:schemeClr val="dk1"/>
                </a:solidFill>
                <a:latin typeface="Calibri"/>
                <a:ea typeface="Calibri"/>
                <a:cs typeface="Calibri"/>
                <a:sym typeface="Calibri"/>
              </a:rPr>
              <a:t> las </a:t>
            </a:r>
            <a:r>
              <a:rPr lang="en-GB" sz="2500" b="0" i="0" u="none" strike="noStrike" cap="none" dirty="0" err="1">
                <a:solidFill>
                  <a:schemeClr val="dk1"/>
                </a:solidFill>
                <a:latin typeface="Calibri"/>
                <a:ea typeface="Calibri"/>
                <a:cs typeface="Calibri"/>
                <a:sym typeface="Calibri"/>
              </a:rPr>
              <a:t>emociones</a:t>
            </a:r>
            <a:r>
              <a:rPr lang="en-GB" sz="2500" b="0" i="0" u="none" strike="noStrike" cap="none" dirty="0">
                <a:solidFill>
                  <a:schemeClr val="dk1"/>
                </a:solidFill>
                <a:latin typeface="Calibri"/>
                <a:ea typeface="Calibri"/>
                <a:cs typeface="Calibri"/>
                <a:sym typeface="Calibri"/>
              </a:rPr>
              <a:t> de forma </a:t>
            </a:r>
            <a:r>
              <a:rPr lang="en-GB" sz="2500" b="0" i="0" u="none" strike="noStrike" cap="none" dirty="0" err="1">
                <a:solidFill>
                  <a:schemeClr val="dk1"/>
                </a:solidFill>
                <a:latin typeface="Calibri"/>
                <a:ea typeface="Calibri"/>
                <a:cs typeface="Calibri"/>
                <a:sym typeface="Calibri"/>
              </a:rPr>
              <a:t>constructiva</a:t>
            </a:r>
            <a:endParaRPr sz="2500" b="0" i="0" u="none" strike="noStrike" cap="none" dirty="0" err="1">
              <a:solidFill>
                <a:schemeClr val="dk1"/>
              </a:solidFill>
              <a:latin typeface="Calibri"/>
              <a:ea typeface="Calibri"/>
              <a:cs typeface="Calibri"/>
              <a:sym typeface="Calibri"/>
            </a:endParaRPr>
          </a:p>
          <a:p>
            <a:pPr marL="914400" marR="0" lvl="1" indent="-387350" algn="just" rtl="0">
              <a:lnSpc>
                <a:spcPct val="150000"/>
              </a:lnSpc>
              <a:spcBef>
                <a:spcPts val="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Cultivar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respeto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durante</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lluvia</a:t>
            </a:r>
            <a:r>
              <a:rPr lang="en-GB" sz="2500" b="0" i="0" u="none" strike="noStrike" cap="none" dirty="0">
                <a:solidFill>
                  <a:schemeClr val="dk1"/>
                </a:solidFill>
                <a:latin typeface="Calibri"/>
                <a:ea typeface="Calibri"/>
                <a:cs typeface="Calibri"/>
                <a:sym typeface="Calibri"/>
              </a:rPr>
              <a:t> de ideas</a:t>
            </a:r>
            <a:endParaRPr sz="2500" b="0" i="0" u="none" strike="noStrike" cap="none" dirty="0">
              <a:solidFill>
                <a:schemeClr val="dk1"/>
              </a:solidFill>
              <a:latin typeface="Calibri"/>
              <a:ea typeface="Calibri"/>
              <a:cs typeface="Calibri"/>
              <a:sym typeface="Calibri"/>
            </a:endParaRPr>
          </a:p>
          <a:p>
            <a:pPr marL="914400" marR="0" lvl="1" indent="-387350" algn="just" rtl="0">
              <a:lnSpc>
                <a:spcPct val="150000"/>
              </a:lnSpc>
              <a:spcBef>
                <a:spcPts val="0"/>
              </a:spcBef>
              <a:spcAft>
                <a:spcPts val="0"/>
              </a:spcAft>
              <a:buClr>
                <a:schemeClr val="dk1"/>
              </a:buClr>
              <a:buSzPts val="2500"/>
              <a:buFont typeface="Calibri"/>
              <a:buChar char="○"/>
            </a:pPr>
            <a:r>
              <a:rPr lang="en-GB" sz="2500" b="0" i="0" u="none" strike="noStrike" cap="none" dirty="0" err="1">
                <a:solidFill>
                  <a:schemeClr val="dk1"/>
                </a:solidFill>
                <a:latin typeface="Calibri"/>
                <a:ea typeface="Calibri"/>
                <a:cs typeface="Calibri"/>
                <a:sym typeface="Calibri"/>
              </a:rPr>
              <a:t>Fomentar</a:t>
            </a:r>
            <a:r>
              <a:rPr lang="en-GB" sz="2500" b="0" i="0" u="none" strike="noStrike" cap="none" dirty="0">
                <a:solidFill>
                  <a:schemeClr val="dk1"/>
                </a:solidFill>
                <a:latin typeface="Calibri"/>
                <a:ea typeface="Calibri"/>
                <a:cs typeface="Calibri"/>
                <a:sym typeface="Calibri"/>
              </a:rPr>
              <a:t> la </a:t>
            </a:r>
            <a:r>
              <a:rPr lang="en-GB" sz="2500" b="0" i="0" u="none" strike="noStrike" cap="none" dirty="0" err="1">
                <a:solidFill>
                  <a:schemeClr val="dk1"/>
                </a:solidFill>
                <a:latin typeface="Calibri"/>
                <a:ea typeface="Calibri"/>
                <a:cs typeface="Calibri"/>
                <a:sym typeface="Calibri"/>
              </a:rPr>
              <a:t>seguridad</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psicológica</a:t>
            </a:r>
            <a:endParaRPr sz="2500" b="0" i="0" u="none" strike="noStrike" cap="none" dirty="0" err="1">
              <a:solidFill>
                <a:schemeClr val="dk1"/>
              </a:solidFill>
              <a:latin typeface="Calibri"/>
              <a:ea typeface="Calibri"/>
              <a:cs typeface="Calibri"/>
              <a:sym typeface="Calibri"/>
            </a:endParaRPr>
          </a:p>
        </p:txBody>
      </p:sp>
      <p:pic>
        <p:nvPicPr>
          <p:cNvPr id="320" name="Google Shape;320;p10"/>
          <p:cNvPicPr preferRelativeResize="0"/>
          <p:nvPr/>
        </p:nvPicPr>
        <p:blipFill rotWithShape="1">
          <a:blip r:embed="rId5">
            <a:alphaModFix/>
          </a:blip>
          <a:srcRect/>
          <a:stretch/>
        </p:blipFill>
        <p:spPr>
          <a:xfrm>
            <a:off x="10439400" y="2997075"/>
            <a:ext cx="6806182" cy="6249300"/>
          </a:xfrm>
          <a:prstGeom prst="rect">
            <a:avLst/>
          </a:prstGeom>
          <a:noFill/>
          <a:ln>
            <a:noFill/>
          </a:ln>
        </p:spPr>
      </p:pic>
      <p:sp>
        <p:nvSpPr>
          <p:cNvPr id="321" name="Google Shape;321;p1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g34519fc2d75_0_175"/>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28" name="Google Shape;328;g34519fc2d75_0_175"/>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29" name="Google Shape;329;g34519fc2d75_0_175"/>
          <p:cNvSpPr txBox="1"/>
          <p:nvPr/>
        </p:nvSpPr>
        <p:spPr>
          <a:xfrm>
            <a:off x="914400" y="1148176"/>
            <a:ext cx="15697200" cy="923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Resolución de problemas y gestión de conflictos</a:t>
            </a:r>
            <a:endParaRPr sz="5400" b="1" i="0" u="none" strike="noStrike" cap="none">
              <a:solidFill>
                <a:schemeClr val="dk1"/>
              </a:solidFill>
              <a:latin typeface="Calibri"/>
              <a:ea typeface="Calibri"/>
              <a:cs typeface="Calibri"/>
              <a:sym typeface="Calibri"/>
            </a:endParaRPr>
          </a:p>
        </p:txBody>
      </p:sp>
      <p:sp>
        <p:nvSpPr>
          <p:cNvPr id="330" name="Google Shape;330;g34519fc2d75_0_175"/>
          <p:cNvSpPr txBox="1"/>
          <p:nvPr/>
        </p:nvSpPr>
        <p:spPr>
          <a:xfrm>
            <a:off x="914400" y="2279036"/>
            <a:ext cx="16311900" cy="7017265"/>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dirty="0" err="1">
                <a:solidFill>
                  <a:schemeClr val="dk1"/>
                </a:solidFill>
                <a:latin typeface="Calibri"/>
                <a:ea typeface="Calibri"/>
                <a:cs typeface="Calibri"/>
                <a:sym typeface="Calibri"/>
              </a:rPr>
              <a:t>Gestión</a:t>
            </a:r>
            <a:r>
              <a:rPr lang="en-GB" sz="2500" b="1" i="0" u="none" strike="noStrike" cap="none" dirty="0">
                <a:solidFill>
                  <a:schemeClr val="dk1"/>
                </a:solidFill>
                <a:latin typeface="Calibri"/>
                <a:ea typeface="Calibri"/>
                <a:cs typeface="Calibri"/>
                <a:sym typeface="Calibri"/>
              </a:rPr>
              <a:t> de </a:t>
            </a:r>
            <a:r>
              <a:rPr lang="en-GB" sz="2500" b="1" i="0" u="none" strike="noStrike" cap="none" dirty="0" err="1">
                <a:solidFill>
                  <a:schemeClr val="dk1"/>
                </a:solidFill>
                <a:latin typeface="Calibri"/>
                <a:ea typeface="Calibri"/>
                <a:cs typeface="Calibri"/>
                <a:sym typeface="Calibri"/>
              </a:rPr>
              <a:t>conflictos</a:t>
            </a:r>
            <a:endParaRPr sz="2500" b="1" i="0" u="none" strike="noStrike" cap="none" dirty="0">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endParaRPr sz="2500" b="1" i="0" u="none" strike="noStrike" cap="none" dirty="0">
              <a:solidFill>
                <a:schemeClr val="dk1"/>
              </a:solidFill>
              <a:latin typeface="Calibri"/>
              <a:ea typeface="Calibri"/>
              <a:cs typeface="Calibri"/>
              <a:sym typeface="Calibri"/>
            </a:endParaRPr>
          </a:p>
          <a:p>
            <a:pPr marL="63500" marR="0" lvl="0" algn="just" rtl="0">
              <a:lnSpc>
                <a:spcPct val="150000"/>
              </a:lnSpc>
              <a:spcBef>
                <a:spcPts val="0"/>
              </a:spcBef>
              <a:spcAft>
                <a:spcPts val="0"/>
              </a:spcAft>
              <a:buClr>
                <a:srgbClr val="04A6C2"/>
              </a:buClr>
              <a:buSzPts val="2500"/>
            </a:pPr>
            <a:r>
              <a:rPr lang="en-GB" sz="2500" b="0" i="0" u="none" strike="noStrike" cap="none" dirty="0">
                <a:solidFill>
                  <a:schemeClr val="dk1"/>
                </a:solidFill>
                <a:latin typeface="Calibri"/>
                <a:ea typeface="Calibri"/>
                <a:cs typeface="Calibri"/>
                <a:sym typeface="Calibri"/>
              </a:rPr>
              <a:t>Resolver </a:t>
            </a:r>
            <a:r>
              <a:rPr lang="en-GB" sz="2500" b="0" i="0" u="none" strike="noStrike" cap="none" dirty="0" err="1">
                <a:solidFill>
                  <a:schemeClr val="dk1"/>
                </a:solidFill>
                <a:latin typeface="Calibri"/>
                <a:ea typeface="Calibri"/>
                <a:cs typeface="Calibri"/>
                <a:sym typeface="Calibri"/>
              </a:rPr>
              <a:t>desacuerdos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en</a:t>
            </a:r>
            <a:r>
              <a:rPr lang="en-GB" sz="2500" b="0" i="0" u="none" strike="noStrike" cap="none" dirty="0">
                <a:solidFill>
                  <a:schemeClr val="dk1"/>
                </a:solidFill>
                <a:latin typeface="Calibri"/>
                <a:ea typeface="Calibri"/>
                <a:cs typeface="Calibri"/>
                <a:sym typeface="Calibri"/>
              </a:rPr>
              <a:t> un </a:t>
            </a:r>
            <a:r>
              <a:rPr lang="en-GB" sz="2500" b="0" i="0" u="none" strike="noStrike" cap="none" dirty="0" err="1">
                <a:solidFill>
                  <a:schemeClr val="dk1"/>
                </a:solidFill>
                <a:latin typeface="Calibri"/>
                <a:ea typeface="Calibri"/>
                <a:cs typeface="Calibri"/>
                <a:sym typeface="Calibri"/>
              </a:rPr>
              <a:t>entorno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exigente</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colaborativo</a:t>
            </a:r>
            <a:r>
              <a:rPr lang="en-GB" sz="2500" b="0" i="0" u="none" strike="noStrike" cap="none" dirty="0">
                <a:solidFill>
                  <a:schemeClr val="dk1"/>
                </a:solidFill>
                <a:latin typeface="Calibri"/>
                <a:ea typeface="Calibri"/>
                <a:cs typeface="Calibri"/>
                <a:sym typeface="Calibri"/>
              </a:rPr>
              <a:t> para </a:t>
            </a:r>
            <a:r>
              <a:rPr lang="en-GB" sz="2500" b="0" i="0" u="none" strike="noStrike" cap="none" dirty="0" err="1">
                <a:solidFill>
                  <a:schemeClr val="dk1"/>
                </a:solidFill>
                <a:latin typeface="Calibri"/>
                <a:ea typeface="Calibri"/>
                <a:cs typeface="Calibri"/>
                <a:sym typeface="Calibri"/>
              </a:rPr>
              <a:t>garantizar</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que</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los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conflictos</a:t>
            </a:r>
            <a:r>
              <a:rPr lang="en-GB" sz="2500" b="0" i="0" u="none" strike="noStrike" cap="none" dirty="0">
                <a:solidFill>
                  <a:schemeClr val="dk1"/>
                </a:solidFill>
                <a:latin typeface="Calibri"/>
                <a:ea typeface="Calibri"/>
                <a:cs typeface="Calibri"/>
                <a:sym typeface="Calibri"/>
              </a:rPr>
              <a:t> no </a:t>
            </a:r>
            <a:r>
              <a:rPr lang="en-GB" sz="2500" b="0" i="0" u="none" strike="noStrike" cap="none" dirty="0" err="1">
                <a:solidFill>
                  <a:schemeClr val="dk1"/>
                </a:solidFill>
                <a:latin typeface="Calibri"/>
                <a:ea typeface="Calibri"/>
                <a:cs typeface="Calibri"/>
                <a:sym typeface="Calibri"/>
              </a:rPr>
              <a:t>perturben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proceso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creativo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ni</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éxito</a:t>
            </a:r>
            <a:r>
              <a:rPr lang="en-GB" sz="2500" b="0" i="0" u="none" strike="noStrike" cap="none" dirty="0">
                <a:solidFill>
                  <a:schemeClr val="dk1"/>
                </a:solidFill>
                <a:latin typeface="Calibri"/>
                <a:ea typeface="Calibri"/>
                <a:cs typeface="Calibri"/>
                <a:sym typeface="Calibri"/>
              </a:rPr>
              <a:t> de la </a:t>
            </a:r>
            <a:r>
              <a:rPr lang="en-GB" sz="2500" b="0" i="0" u="none" strike="noStrike" cap="none" dirty="0" err="1">
                <a:solidFill>
                  <a:schemeClr val="dk1"/>
                </a:solidFill>
                <a:latin typeface="Calibri"/>
                <a:ea typeface="Calibri"/>
                <a:cs typeface="Calibri"/>
                <a:sym typeface="Calibri"/>
              </a:rPr>
              <a:t>producción</a:t>
            </a:r>
            <a:r>
              <a:rPr lang="en-GB" sz="2500" b="0" i="0" u="none" strike="noStrike" cap="none" dirty="0">
                <a:solidFill>
                  <a:schemeClr val="dk1"/>
                </a:solidFill>
                <a:latin typeface="Calibri"/>
                <a:ea typeface="Calibri"/>
                <a:cs typeface="Calibri"/>
                <a:sym typeface="Calibri"/>
              </a:rPr>
              <a:t>.</a:t>
            </a:r>
            <a:endParaRPr sz="2500" b="0" i="0" u="none" strike="noStrike" cap="none" dirty="0">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dirty="0">
              <a:solidFill>
                <a:schemeClr val="dk1"/>
              </a:solidFill>
              <a:latin typeface="Calibri"/>
              <a:ea typeface="Calibri"/>
              <a:cs typeface="Calibri"/>
              <a:sym typeface="Calibri"/>
            </a:endParaRPr>
          </a:p>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Comportamientos</a:t>
            </a:r>
            <a:r>
              <a:rPr lang="en-GB" sz="2500" b="1"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 </a:t>
            </a:r>
            <a:r>
              <a:rPr lang="en-GB" sz="2500" b="1"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conflictivos</a:t>
            </a:r>
            <a:r>
              <a:rPr lang="en-GB" sz="2500" b="1"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 (</a:t>
            </a:r>
            <a:r>
              <a:rPr lang="en-GB" sz="2500" b="1"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enfoques</a:t>
            </a:r>
            <a:r>
              <a:rPr lang="en-GB" sz="2500" b="1"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a:t>
            </a:r>
            <a:endParaRPr sz="2500" b="1"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Colaboración</a:t>
            </a:r>
            <a:r>
              <a:rPr lang="en-GB" sz="25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 </a:t>
            </a:r>
            <a:endParaRPr sz="25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Evitar</a:t>
            </a:r>
            <a:r>
              <a:rPr lang="en-GB" sz="25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rPr>
              <a:t> </a:t>
            </a:r>
            <a:endParaRPr sz="25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Acomodación</a:t>
            </a:r>
            <a:endParaRPr sz="25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Competir</a:t>
            </a:r>
            <a:endParaRPr sz="25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2"/>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rPr>
              <a:t>Compromiso</a:t>
            </a:r>
            <a:endParaRPr sz="25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dirty="0">
              <a:solidFill>
                <a:schemeClr val="dk1"/>
              </a:solidFill>
              <a:latin typeface="Calibri"/>
              <a:ea typeface="Calibri"/>
              <a:cs typeface="Calibri"/>
              <a:sym typeface="Calibri"/>
            </a:endParaRPr>
          </a:p>
        </p:txBody>
      </p:sp>
      <p:sp>
        <p:nvSpPr>
          <p:cNvPr id="331" name="Google Shape;331;g34519fc2d75_0_17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23</a:t>
            </a:fld>
            <a:endParaRPr/>
          </a:p>
        </p:txBody>
      </p:sp>
      <p:sp>
        <p:nvSpPr>
          <p:cNvPr id="332" name="Google Shape;332;g34519fc2d75_0_175"/>
          <p:cNvSpPr txBox="1"/>
          <p:nvPr/>
        </p:nvSpPr>
        <p:spPr>
          <a:xfrm>
            <a:off x="6917840" y="5142241"/>
            <a:ext cx="5303436" cy="5286022"/>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Técnicas de resolución de conflictos</a:t>
            </a:r>
            <a:endParaRPr sz="25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6"/>
                  </a:ext>
                </a:extLst>
              </a:rPr>
              <a:t>Comunicación eficaz</a:t>
            </a:r>
            <a:endParaRPr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8"/>
                  </a:ext>
                </a:extLst>
              </a:rPr>
              <a:t>Escucha activa</a:t>
            </a:r>
            <a:endParaRPr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9"/>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0"/>
                  </a:ext>
                </a:extLst>
              </a:rPr>
              <a:t>Negociación y mediación</a:t>
            </a:r>
            <a:endParaRPr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1"/>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2"/>
                  </a:ext>
                </a:extLst>
              </a:rPr>
              <a:t>Inteligencia emocional</a:t>
            </a:r>
            <a:endParaRPr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3"/>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4"/>
                  </a:ext>
                </a:extLst>
              </a:rPr>
              <a:t>Definición clara de funciones</a:t>
            </a:r>
            <a:endParaRPr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5"/>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6"/>
                  </a:ext>
                </a:extLst>
              </a:rPr>
              <a:t> Gestión del tiempo</a:t>
            </a:r>
            <a:endParaRPr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7"/>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8"/>
                  </a:ext>
                </a:extLst>
              </a:rPr>
              <a:t> Enfoque en objetivos compartidos</a:t>
            </a:r>
            <a:endParaRPr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9"/>
                </a:ext>
              </a:extLst>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p:txBody>
      </p:sp>
      <p:sp>
        <p:nvSpPr>
          <p:cNvPr id="333" name="Google Shape;333;g34519fc2d75_0_175"/>
          <p:cNvSpPr txBox="1"/>
          <p:nvPr/>
        </p:nvSpPr>
        <p:spPr>
          <a:xfrm>
            <a:off x="12488400" y="5148968"/>
            <a:ext cx="4123200" cy="240061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Técnicas de desescalada</a:t>
            </a:r>
            <a:endParaRPr sz="25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0"/>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1"/>
                  </a:ext>
                </a:extLst>
              </a:rPr>
              <a:t>Reformulación </a:t>
            </a:r>
            <a:endParaRPr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2"/>
                </a:ext>
              </a:extLst>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3"/>
                  </a:ext>
                </a:extLst>
              </a:rPr>
              <a:t>Métodos para calmar</a:t>
            </a:r>
            <a:endParaRPr sz="2500" b="0"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4"/>
                </a:ext>
              </a:extLst>
            </a:endParaRPr>
          </a:p>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g34519fc2d75_0_67"/>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40" name="Google Shape;340;g34519fc2d75_0_67"/>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41" name="Google Shape;341;g34519fc2d75_0_67"/>
          <p:cNvSpPr txBox="1"/>
          <p:nvPr/>
        </p:nvSpPr>
        <p:spPr>
          <a:xfrm>
            <a:off x="914400" y="1148176"/>
            <a:ext cx="15697200" cy="175428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400" b="1" i="0" u="none" strike="noStrike" cap="none">
                <a:solidFill>
                  <a:schemeClr val="dk1"/>
                </a:solidFill>
                <a:latin typeface="Calibri"/>
                <a:ea typeface="Calibri"/>
                <a:cs typeface="Calibri"/>
                <a:sym typeface="Calibri"/>
              </a:rPr>
              <a:t>Negociación y gestión del cambio: fundamentos y estrategias de facilitación</a:t>
            </a:r>
            <a:endParaRPr sz="5400" b="1" i="0" u="none" strike="noStrike" cap="none">
              <a:solidFill>
                <a:schemeClr val="dk1"/>
              </a:solidFill>
              <a:latin typeface="Calibri"/>
              <a:ea typeface="Calibri"/>
              <a:cs typeface="Calibri"/>
              <a:sym typeface="Calibri"/>
            </a:endParaRPr>
          </a:p>
        </p:txBody>
      </p:sp>
      <p:sp>
        <p:nvSpPr>
          <p:cNvPr id="342" name="Google Shape;342;g34519fc2d75_0_67"/>
          <p:cNvSpPr txBox="1"/>
          <p:nvPr/>
        </p:nvSpPr>
        <p:spPr>
          <a:xfrm>
            <a:off x="914400" y="3195650"/>
            <a:ext cx="6924600" cy="6440184"/>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dirty="0" err="1">
                <a:solidFill>
                  <a:schemeClr val="dk1"/>
                </a:solidFill>
                <a:latin typeface="Calibri"/>
                <a:ea typeface="Calibri"/>
                <a:cs typeface="Calibri"/>
                <a:sym typeface="Calibri"/>
              </a:rPr>
              <a:t>Negociación</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dirty="0">
                <a:solidFill>
                  <a:schemeClr val="dk1"/>
                </a:solidFill>
                <a:latin typeface="Calibri"/>
                <a:ea typeface="Calibri"/>
                <a:cs typeface="Calibri"/>
                <a:sym typeface="Calibri"/>
              </a:rPr>
              <a:t>Una </a:t>
            </a:r>
            <a:r>
              <a:rPr lang="en-GB" sz="2500" b="0" i="0" u="none" strike="noStrike" cap="none" dirty="0" err="1">
                <a:solidFill>
                  <a:schemeClr val="dk1"/>
                </a:solidFill>
                <a:latin typeface="Calibri"/>
                <a:ea typeface="Calibri"/>
                <a:cs typeface="Calibri"/>
                <a:sym typeface="Calibri"/>
              </a:rPr>
              <a:t>habilidad</a:t>
            </a:r>
            <a:r>
              <a:rPr lang="en-GB" sz="2500" b="0" i="0" u="none" strike="noStrike" cap="none" dirty="0">
                <a:solidFill>
                  <a:schemeClr val="dk1"/>
                </a:solidFill>
                <a:latin typeface="Calibri"/>
                <a:ea typeface="Calibri"/>
                <a:cs typeface="Calibri"/>
                <a:sym typeface="Calibri"/>
              </a:rPr>
              <a:t> fundamental para la </a:t>
            </a:r>
            <a:r>
              <a:rPr lang="en-GB" sz="2500" b="0" i="0" u="none" strike="noStrike" cap="none" dirty="0" err="1">
                <a:solidFill>
                  <a:schemeClr val="dk1"/>
                </a:solidFill>
                <a:latin typeface="Calibri"/>
                <a:ea typeface="Calibri"/>
                <a:cs typeface="Calibri"/>
                <a:sym typeface="Calibri"/>
              </a:rPr>
              <a:t>vida</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que</a:t>
            </a:r>
            <a:r>
              <a:rPr lang="en-GB" sz="2500" b="0" i="0" u="none" strike="noStrike" cap="none" dirty="0">
                <a:solidFill>
                  <a:schemeClr val="dk1"/>
                </a:solidFill>
                <a:latin typeface="Calibri"/>
                <a:ea typeface="Calibri"/>
                <a:cs typeface="Calibri"/>
                <a:sym typeface="Calibri"/>
              </a:rPr>
              <a:t> se </a:t>
            </a:r>
            <a:r>
              <a:rPr lang="en-GB" sz="2500" b="0" i="0" u="none" strike="noStrike" cap="none" dirty="0" err="1">
                <a:solidFill>
                  <a:schemeClr val="dk1"/>
                </a:solidFill>
                <a:latin typeface="Calibri"/>
                <a:ea typeface="Calibri"/>
                <a:cs typeface="Calibri"/>
                <a:sym typeface="Calibri"/>
              </a:rPr>
              <a:t>utiliza</a:t>
            </a:r>
            <a:r>
              <a:rPr lang="en-GB" sz="2500" b="0" i="0" u="none" strike="noStrike" cap="none" dirty="0">
                <a:solidFill>
                  <a:schemeClr val="dk1"/>
                </a:solidFill>
                <a:latin typeface="Calibri"/>
                <a:ea typeface="Calibri"/>
                <a:cs typeface="Calibri"/>
                <a:sym typeface="Calibri"/>
              </a:rPr>
              <a:t> de forma natural a </a:t>
            </a:r>
            <a:r>
              <a:rPr lang="en-GB" sz="2500" b="0" i="0" u="none" strike="noStrike" cap="none" dirty="0" err="1">
                <a:solidFill>
                  <a:schemeClr val="dk1"/>
                </a:solidFill>
                <a:latin typeface="Calibri"/>
                <a:ea typeface="Calibri"/>
                <a:cs typeface="Calibri"/>
                <a:sym typeface="Calibri"/>
              </a:rPr>
              <a:t>diario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pero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que</a:t>
            </a:r>
            <a:r>
              <a:rPr lang="en-GB" sz="2500" b="0" i="0" u="none" strike="noStrike" cap="none" dirty="0">
                <a:solidFill>
                  <a:schemeClr val="dk1"/>
                </a:solidFill>
                <a:latin typeface="Calibri"/>
                <a:ea typeface="Calibri"/>
                <a:cs typeface="Calibri"/>
                <a:sym typeface="Calibri"/>
              </a:rPr>
              <a:t> a menudo se </a:t>
            </a:r>
            <a:r>
              <a:rPr lang="en-GB" sz="2500" b="0" i="0" u="none" strike="noStrike" cap="none" dirty="0" err="1">
                <a:solidFill>
                  <a:schemeClr val="dk1"/>
                </a:solidFill>
                <a:latin typeface="Calibri"/>
                <a:ea typeface="Calibri"/>
                <a:cs typeface="Calibri"/>
                <a:sym typeface="Calibri"/>
              </a:rPr>
              <a:t>infrautiliza</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el</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ámbito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profesional</a:t>
            </a:r>
            <a:r>
              <a:rPr lang="en-GB" sz="2500" b="0" i="0" u="none" strike="noStrike" cap="none" dirty="0">
                <a:solidFill>
                  <a:schemeClr val="dk1"/>
                </a:solidFill>
                <a:latin typeface="Calibri"/>
                <a:ea typeface="Calibri"/>
                <a:cs typeface="Calibri"/>
                <a:sym typeface="Calibri"/>
              </a:rPr>
              <a:t>.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dirty="0">
                <a:solidFill>
                  <a:schemeClr val="dk1"/>
                </a:solidFill>
                <a:latin typeface="Calibri"/>
                <a:ea typeface="Calibri"/>
                <a:cs typeface="Calibri"/>
                <a:sym typeface="Calibri"/>
              </a:rPr>
              <a:t>En las </a:t>
            </a:r>
            <a:r>
              <a:rPr lang="en-GB" sz="2500" b="0" i="0" u="none" strike="noStrike" cap="none" dirty="0" err="1">
                <a:solidFill>
                  <a:schemeClr val="dk1"/>
                </a:solidFill>
                <a:latin typeface="Calibri"/>
                <a:ea typeface="Calibri"/>
                <a:cs typeface="Calibri"/>
                <a:sym typeface="Calibri"/>
              </a:rPr>
              <a:t>artes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escénicas</a:t>
            </a:r>
            <a:r>
              <a:rPr lang="en-GB" sz="2500" b="0" i="0" u="none" strike="noStrike" cap="none" dirty="0">
                <a:solidFill>
                  <a:schemeClr val="dk1"/>
                </a:solidFill>
                <a:latin typeface="Calibri"/>
                <a:ea typeface="Calibri"/>
                <a:cs typeface="Calibri"/>
                <a:sym typeface="Calibri"/>
              </a:rPr>
              <a:t>, es </a:t>
            </a:r>
            <a:r>
              <a:rPr lang="en-GB" sz="2500" b="0" i="0" u="none" strike="noStrike" cap="none" dirty="0" err="1">
                <a:solidFill>
                  <a:schemeClr val="dk1"/>
                </a:solidFill>
                <a:latin typeface="Calibri"/>
                <a:ea typeface="Calibri"/>
                <a:cs typeface="Calibri"/>
                <a:sym typeface="Calibri"/>
              </a:rPr>
              <a:t>una</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conversación</a:t>
            </a:r>
            <a:r>
              <a:rPr lang="en-GB" sz="2500" b="0" i="0" u="none" strike="noStrike" cap="none" dirty="0">
                <a:solidFill>
                  <a:schemeClr val="dk1"/>
                </a:solidFill>
                <a:latin typeface="Calibri"/>
                <a:ea typeface="Calibri"/>
                <a:cs typeface="Calibri"/>
                <a:sym typeface="Calibri"/>
              </a:rPr>
              <a:t>, un </a:t>
            </a:r>
            <a:r>
              <a:rPr lang="en-GB" sz="2500" b="0" i="0" u="none" strike="noStrike" cap="none" dirty="0" err="1">
                <a:solidFill>
                  <a:schemeClr val="dk1"/>
                </a:solidFill>
                <a:latin typeface="Calibri"/>
                <a:ea typeface="Calibri"/>
                <a:cs typeface="Calibri"/>
                <a:sym typeface="Calibri"/>
              </a:rPr>
              <a:t>intercambio</a:t>
            </a:r>
            <a:r>
              <a:rPr lang="en-GB" sz="2500" b="0" i="0" u="none" strike="noStrike" cap="none" dirty="0">
                <a:solidFill>
                  <a:schemeClr val="dk1"/>
                </a:solidFill>
                <a:latin typeface="Calibri"/>
                <a:ea typeface="Calibri"/>
                <a:cs typeface="Calibri"/>
                <a:sym typeface="Calibri"/>
              </a:rPr>
              <a:t> para </a:t>
            </a:r>
            <a:r>
              <a:rPr lang="en-GB" sz="2500" b="0" i="0" u="none" strike="noStrike" cap="none" dirty="0" err="1">
                <a:solidFill>
                  <a:schemeClr val="dk1"/>
                </a:solidFill>
                <a:latin typeface="Calibri"/>
                <a:ea typeface="Calibri"/>
                <a:cs typeface="Calibri"/>
                <a:sym typeface="Calibri"/>
              </a:rPr>
              <a:t>encontrar</a:t>
            </a:r>
            <a:r>
              <a:rPr lang="en-GB" sz="2500" b="0" i="0" u="none" strike="noStrike" cap="none" dirty="0">
                <a:solidFill>
                  <a:schemeClr val="dk1"/>
                </a:solidFill>
                <a:latin typeface="Calibri"/>
                <a:ea typeface="Calibri"/>
                <a:cs typeface="Calibri"/>
                <a:sym typeface="Calibri"/>
              </a:rPr>
              <a:t> un </a:t>
            </a:r>
            <a:r>
              <a:rPr lang="en-GB" sz="2500" b="0" i="0" u="none" strike="noStrike" cap="none" dirty="0" err="1">
                <a:solidFill>
                  <a:schemeClr val="dk1"/>
                </a:solidFill>
                <a:latin typeface="Calibri"/>
                <a:ea typeface="Calibri"/>
                <a:cs typeface="Calibri"/>
                <a:sym typeface="Calibri"/>
              </a:rPr>
              <a:t>terreno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común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que</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garantice</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que</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todas</a:t>
            </a:r>
            <a:r>
              <a:rPr lang="en-GB" sz="2500" b="0" i="0" u="none" strike="noStrike" cap="none" dirty="0">
                <a:solidFill>
                  <a:schemeClr val="dk1"/>
                </a:solidFill>
                <a:latin typeface="Calibri"/>
                <a:ea typeface="Calibri"/>
                <a:cs typeface="Calibri"/>
                <a:sym typeface="Calibri"/>
              </a:rPr>
              <a:t> las partes se </a:t>
            </a:r>
            <a:r>
              <a:rPr lang="en-GB" sz="2500" b="0" i="0" u="none" strike="noStrike" cap="none" dirty="0" err="1">
                <a:solidFill>
                  <a:schemeClr val="dk1"/>
                </a:solidFill>
                <a:latin typeface="Calibri"/>
                <a:ea typeface="Calibri"/>
                <a:cs typeface="Calibri"/>
                <a:sym typeface="Calibri"/>
              </a:rPr>
              <a:t>sientan</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escuchadas</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respetadas</a:t>
            </a:r>
            <a:r>
              <a:rPr lang="en-GB" sz="2500" b="0" i="0" u="none" strike="noStrike" cap="none" dirty="0">
                <a:solidFill>
                  <a:schemeClr val="dk1"/>
                </a:solidFill>
                <a:latin typeface="Calibri"/>
                <a:ea typeface="Calibri"/>
                <a:cs typeface="Calibri"/>
                <a:sym typeface="Calibri"/>
              </a:rPr>
              <a:t> y </a:t>
            </a:r>
            <a:r>
              <a:rPr lang="en-GB" sz="2500" b="0" i="0" u="none" strike="noStrike" cap="none" dirty="0" err="1">
                <a:solidFill>
                  <a:schemeClr val="dk1"/>
                </a:solidFill>
                <a:latin typeface="Calibri"/>
                <a:ea typeface="Calibri"/>
                <a:cs typeface="Calibri"/>
                <a:sym typeface="Calibri"/>
              </a:rPr>
              <a:t>satisfechas</a:t>
            </a:r>
            <a:r>
              <a:rPr lang="en-GB" sz="2500" b="0" i="0" u="none" strike="noStrike" cap="none" dirty="0">
                <a:solidFill>
                  <a:schemeClr val="dk1"/>
                </a:solidFill>
                <a:latin typeface="Calibri"/>
                <a:ea typeface="Calibri"/>
                <a:cs typeface="Calibri"/>
                <a:sym typeface="Calibri"/>
              </a:rPr>
              <a:t>.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Técnicas</a:t>
            </a:r>
            <a:r>
              <a:rPr lang="en-GB" sz="2500" b="0" i="0" u="none" strike="noStrike" cap="none" dirty="0">
                <a:solidFill>
                  <a:schemeClr val="dk1"/>
                </a:solidFill>
                <a:latin typeface="Calibri"/>
                <a:ea typeface="Calibri"/>
                <a:cs typeface="Calibri"/>
                <a:sym typeface="Calibri"/>
              </a:rPr>
              <a:t> de </a:t>
            </a:r>
            <a:r>
              <a:rPr lang="en-GB" sz="2500" b="0" i="0" u="none" strike="noStrike" cap="none" dirty="0" err="1">
                <a:solidFill>
                  <a:schemeClr val="dk1"/>
                </a:solidFill>
                <a:latin typeface="Calibri"/>
                <a:ea typeface="Calibri"/>
                <a:cs typeface="Calibri"/>
                <a:sym typeface="Calibri"/>
              </a:rPr>
              <a:t>negociación</a:t>
            </a:r>
            <a:endParaRPr sz="2500" b="0" i="0" u="none" strike="noStrike" cap="none">
              <a:solidFill>
                <a:schemeClr val="dk1"/>
              </a:solidFill>
              <a:latin typeface="Calibri"/>
              <a:ea typeface="Calibri"/>
              <a:cs typeface="Calibri"/>
              <a:sym typeface="Calibri"/>
            </a:endParaRPr>
          </a:p>
          <a:p>
            <a:pPr marL="622300" indent="-558800" algn="just">
              <a:lnSpc>
                <a:spcPct val="150000"/>
              </a:lnSpc>
              <a:buClr>
                <a:srgbClr val="04A6C2"/>
              </a:buClr>
              <a:buSzPts val="2500"/>
              <a:buFont typeface="Calibri"/>
              <a:buChar char="⮚"/>
            </a:pPr>
            <a:r>
              <a:rPr lang="en-GB" sz="2500" b="0" i="0" u="none" strike="noStrike" cap="none" dirty="0" err="1">
                <a:solidFill>
                  <a:schemeClr val="dk1"/>
                </a:solidFill>
                <a:latin typeface="Calibri"/>
                <a:ea typeface="Calibri"/>
                <a:cs typeface="Calibri"/>
                <a:sym typeface="Calibri"/>
              </a:rPr>
              <a:t>Comunicación</a:t>
            </a:r>
            <a:r>
              <a:rPr lang="en-GB" sz="2500" b="0" i="0" u="none" strike="noStrike" cap="none" dirty="0">
                <a:solidFill>
                  <a:schemeClr val="dk1"/>
                </a:solidFill>
                <a:latin typeface="Calibri"/>
                <a:ea typeface="Calibri"/>
                <a:cs typeface="Calibri"/>
                <a:sym typeface="Calibri"/>
              </a:rPr>
              <a:t> PULL</a:t>
            </a:r>
            <a:r>
              <a:rPr lang="en-GB" sz="2500" dirty="0">
                <a:solidFill>
                  <a:schemeClr val="dk1"/>
                </a:solidFill>
                <a:latin typeface="Calibri"/>
                <a:ea typeface="Calibri"/>
                <a:cs typeface="Calibri"/>
                <a:sym typeface="Calibri"/>
              </a:rPr>
              <a:t> </a:t>
            </a:r>
            <a:endParaRPr lang="en-GB" sz="2500" b="0" i="0" u="none" strike="noStrike" cap="none" dirty="0">
              <a:solidFill>
                <a:schemeClr val="dk1"/>
              </a:solidFill>
              <a:latin typeface="Calibri"/>
              <a:ea typeface="Calibri"/>
              <a:cs typeface="Calibri"/>
            </a:endParaRPr>
          </a:p>
        </p:txBody>
      </p:sp>
      <p:sp>
        <p:nvSpPr>
          <p:cNvPr id="343" name="Google Shape;343;g34519fc2d75_0_67"/>
          <p:cNvSpPr txBox="1"/>
          <p:nvPr/>
        </p:nvSpPr>
        <p:spPr>
          <a:xfrm>
            <a:off x="8324600" y="3195650"/>
            <a:ext cx="9341100" cy="5672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Gestión del cambio</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En el impredecible sector de las artes escénicas, la gestión del cambio requiere confianza, resiliencia y agilidad para transformar los retos en crecimiento.  </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Los elementos esenciales para sentar las bases del cambio son la confianza y la resiliencia, que permiten afrontar el cambio con determinación y hacer que los equipos crezcan a través de él.</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Aceptar la agilidad</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Navegar por las transiciones: el modelo Bridges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0"/>
              </a:spcBef>
              <a:spcAft>
                <a:spcPts val="0"/>
              </a:spcAft>
              <a:buClr>
                <a:srgbClr val="04A6C2"/>
              </a:buClr>
              <a:buSzPts val="2500"/>
              <a:buFont typeface="Calibri"/>
              <a:buChar char="⮚"/>
            </a:pPr>
            <a:r>
              <a:rPr lang="en-GB" sz="2500" b="0" i="0" u="none" strike="noStrike" cap="none">
                <a:solidFill>
                  <a:schemeClr val="dk1"/>
                </a:solidFill>
                <a:latin typeface="Calibri"/>
                <a:ea typeface="Calibri"/>
                <a:cs typeface="Calibri"/>
                <a:sym typeface="Calibri"/>
              </a:rPr>
              <a:t>Herramienta para la mejora continua: el ciclo PDCA (ciclo Planificar-Hacer-Verificar-Actuar)</a:t>
            </a:r>
            <a:endParaRPr sz="2500" b="0" i="0" u="none" strike="noStrike" cap="none">
              <a:solidFill>
                <a:schemeClr val="dk1"/>
              </a:solidFill>
              <a:latin typeface="Calibri"/>
              <a:ea typeface="Calibri"/>
              <a:cs typeface="Calibri"/>
              <a:sym typeface="Calibri"/>
            </a:endParaRPr>
          </a:p>
        </p:txBody>
      </p:sp>
      <p:sp>
        <p:nvSpPr>
          <p:cNvPr id="344" name="Google Shape;344;g34519fc2d75_0_6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57F26-E433-1C6F-F406-AC7D1F35F9D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E89106CB-00B5-B1F3-072A-88401C7D66D5}"/>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989806B2-C920-2B70-2058-43C7507E4A6A}"/>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FC630965-769E-0BE6-55A1-F9FBF11FA313}"/>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Actividad C2.A1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04ED8707-CDF0-096A-AFFE-A7BDC82FB530}"/>
              </a:ext>
            </a:extLst>
          </p:cNvPr>
          <p:cNvSpPr txBox="1"/>
          <p:nvPr/>
        </p:nvSpPr>
        <p:spPr>
          <a:xfrm>
            <a:off x="1828800" y="3948619"/>
            <a:ext cx="15866165" cy="784830"/>
          </a:xfrm>
          <a:prstGeom prst="rect">
            <a:avLst/>
          </a:prstGeom>
          <a:noFill/>
        </p:spPr>
        <p:txBody>
          <a:bodyPr wrap="square">
            <a:spAutoFit/>
          </a:bodyPr>
          <a:lstStyle/>
          <a:p>
            <a:r>
              <a:rPr lang="en-US" sz="4500" b="1" kern="1200" dirty="0">
                <a:solidFill>
                  <a:srgbClr val="569938"/>
                </a:solidFill>
                <a:latin typeface="Calibri" panose="020F0502020204030204" pitchFamily="34" charset="0"/>
                <a:cs typeface="+mn-cs"/>
              </a:rPr>
              <a:t>Navegar por el cambio como formadores ágiles</a:t>
            </a:r>
            <a:endParaRPr lang="el-GR" sz="4500" b="1" kern="1200" dirty="0">
              <a:solidFill>
                <a:srgbClr val="569938"/>
              </a:solidFill>
              <a:latin typeface="Calibri" panose="020F0502020204030204" pitchFamily="34" charset="0"/>
              <a:cs typeface="+mn-cs"/>
            </a:endParaRPr>
          </a:p>
        </p:txBody>
      </p:sp>
    </p:spTree>
    <p:extLst>
      <p:ext uri="{BB962C8B-B14F-4D97-AF65-F5344CB8AC3E}">
        <p14:creationId xmlns:p14="http://schemas.microsoft.com/office/powerpoint/2010/main" val="319804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49"/>
        <p:cNvGrpSpPr/>
        <p:nvPr/>
      </p:nvGrpSpPr>
      <p:grpSpPr>
        <a:xfrm>
          <a:off x="0" y="0"/>
          <a:ext cx="0" cy="0"/>
          <a:chOff x="0" y="0"/>
          <a:chExt cx="0" cy="0"/>
        </a:xfrm>
      </p:grpSpPr>
      <p:sp>
        <p:nvSpPr>
          <p:cNvPr id="350" name="Google Shape;350;g34519fc2d75_0_302"/>
          <p:cNvSpPr txBox="1"/>
          <p:nvPr/>
        </p:nvSpPr>
        <p:spPr>
          <a:xfrm>
            <a:off x="6794100" y="3304050"/>
            <a:ext cx="4699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5"/>
                  </a:ext>
                </a:extLst>
              </a:rPr>
              <a:t>Lección 3: </a:t>
            </a:r>
            <a:endParaRPr sz="50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6"/>
                </a:ext>
              </a:extLst>
            </a:endParaRPr>
          </a:p>
          <a:p>
            <a:pPr marL="0" marR="0" lvl="0" indent="0" algn="ctr" rtl="0">
              <a:lnSpc>
                <a:spcPct val="9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7"/>
                  </a:ext>
                </a:extLst>
              </a:rPr>
              <a:t>Poder, DEI y resiliencia: comprender la complejidad y la adaptabilidad</a:t>
            </a:r>
            <a:endParaRPr sz="1400" b="0" i="0" u="none" strike="noStrike" cap="none">
              <a:solidFill>
                <a:srgbClr val="000000"/>
              </a:solidFill>
              <a:latin typeface="Calibri"/>
              <a:ea typeface="Calibri"/>
              <a:cs typeface="Calibri"/>
              <a:sym typeface="Calibri"/>
            </a:endParaRPr>
          </a:p>
        </p:txBody>
      </p:sp>
      <p:sp>
        <p:nvSpPr>
          <p:cNvPr id="351" name="Google Shape;351;g34519fc2d75_0_30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26</a:t>
            </a:fld>
            <a:endParaRPr/>
          </a:p>
        </p:txBody>
      </p:sp>
      <p:pic>
        <p:nvPicPr>
          <p:cNvPr id="352" name="Google Shape;352;g34519fc2d75_0_302" title="Screenshot 2025-08-11 122004.png"/>
          <p:cNvPicPr preferRelativeResize="0"/>
          <p:nvPr/>
        </p:nvPicPr>
        <p:blipFill rotWithShape="1">
          <a:blip r:embed="rId3">
            <a:alphaModFix/>
          </a:blip>
          <a:srcRect/>
          <a:stretch/>
        </p:blipFill>
        <p:spPr>
          <a:xfrm>
            <a:off x="-170725" y="0"/>
            <a:ext cx="6948748" cy="10287000"/>
          </a:xfrm>
          <a:prstGeom prst="rect">
            <a:avLst/>
          </a:prstGeom>
          <a:noFill/>
          <a:ln>
            <a:noFill/>
          </a:ln>
        </p:spPr>
      </p:pic>
      <p:pic>
        <p:nvPicPr>
          <p:cNvPr id="353" name="Google Shape;353;g34519fc2d75_0_302" title="Screenshot 2025-08-11 111941.png"/>
          <p:cNvPicPr preferRelativeResize="0"/>
          <p:nvPr/>
        </p:nvPicPr>
        <p:blipFill rotWithShape="1">
          <a:blip r:embed="rId4">
            <a:alphaModFix/>
          </a:blip>
          <a:srcRect/>
          <a:stretch/>
        </p:blipFill>
        <p:spPr>
          <a:xfrm>
            <a:off x="11493900" y="-77156"/>
            <a:ext cx="6880650" cy="10364157"/>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2251B-F266-69BD-E89C-4B23955E15ED}"/>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6203E3D-E8AB-BF51-485B-BD364B15AB38}"/>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3EFA8B57-FF9B-CAA8-E882-E28298D5C13F}"/>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547FD607-62E5-9405-C2D1-56B31C7B2CE7}"/>
              </a:ext>
            </a:extLst>
          </p:cNvPr>
          <p:cNvSpPr txBox="1"/>
          <p:nvPr/>
        </p:nvSpPr>
        <p:spPr>
          <a:xfrm>
            <a:off x="2273967" y="4493981"/>
            <a:ext cx="15051505" cy="5317994"/>
          </a:xfrm>
          <a:prstGeom prst="rect">
            <a:avLst/>
          </a:prstGeom>
          <a:noFill/>
        </p:spPr>
        <p:txBody>
          <a:bodyPr wrap="square" lIns="91440" tIns="45720" rIns="91440" bIns="45720" anchor="t">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err="1">
                <a:latin typeface="Calibri"/>
                <a:ea typeface="Calibri"/>
                <a:cs typeface="Calibri"/>
              </a:rPr>
              <a:t>Preparación</a:t>
            </a:r>
            <a:r>
              <a:rPr lang="en-GB" sz="3500" dirty="0">
                <a:latin typeface="Calibri"/>
                <a:ea typeface="Calibri"/>
                <a:cs typeface="Calibri"/>
              </a:rPr>
              <a:t> del </a:t>
            </a:r>
            <a:r>
              <a:rPr lang="en-GB" sz="3500" dirty="0" err="1">
                <a:latin typeface="Calibri"/>
                <a:ea typeface="Calibri"/>
                <a:cs typeface="Calibri"/>
              </a:rPr>
              <a:t>formador</a:t>
            </a:r>
            <a:r>
              <a:rPr lang="en-GB" sz="3500" dirty="0">
                <a:latin typeface="Calibri"/>
                <a:ea typeface="Calibri"/>
                <a:cs typeface="Calibri"/>
              </a:rPr>
              <a:t> - </a:t>
            </a:r>
            <a:r>
              <a:rPr lang="en-GB" sz="3500" dirty="0" err="1">
                <a:latin typeface="Calibri"/>
                <a:ea typeface="Calibri"/>
                <a:cs typeface="Calibri"/>
              </a:rPr>
              <a:t>aprendizaje</a:t>
            </a:r>
            <a:r>
              <a:rPr lang="en-GB" sz="3500" dirty="0">
                <a:latin typeface="Calibri"/>
                <a:ea typeface="Calibri"/>
                <a:cs typeface="Calibri"/>
              </a:rPr>
              <a:t> </a:t>
            </a:r>
            <a:r>
              <a:rPr lang="en-GB" sz="3500" dirty="0" err="1">
                <a:latin typeface="Calibri"/>
                <a:ea typeface="Calibri"/>
                <a:cs typeface="Calibri"/>
              </a:rPr>
              <a:t>en</a:t>
            </a:r>
            <a:r>
              <a:rPr lang="en-GB" sz="3500" dirty="0">
                <a:latin typeface="Calibri"/>
                <a:ea typeface="Calibri"/>
                <a:cs typeface="Calibri"/>
              </a:rPr>
              <a:t> </a:t>
            </a:r>
            <a:r>
              <a:rPr lang="en-GB" sz="3500" dirty="0" err="1">
                <a:latin typeface="Calibri"/>
                <a:ea typeface="Calibri"/>
                <a:cs typeface="Calibri"/>
              </a:rPr>
              <a:t>el</a:t>
            </a:r>
            <a:r>
              <a:rPr lang="en-GB" sz="3500" dirty="0">
                <a:latin typeface="Calibri"/>
                <a:ea typeface="Calibri"/>
                <a:cs typeface="Calibri"/>
              </a:rPr>
              <a:t> aula: </a:t>
            </a:r>
            <a:r>
              <a:rPr lang="en-GB" sz="3500" dirty="0" err="1">
                <a:latin typeface="Calibri"/>
                <a:ea typeface="Calibri"/>
                <a:cs typeface="Calibri"/>
              </a:rPr>
              <a:t>diseño</a:t>
            </a:r>
            <a:r>
              <a:rPr lang="en-GB" sz="3500" dirty="0">
                <a:latin typeface="Calibri"/>
                <a:ea typeface="Calibri"/>
                <a:cs typeface="Calibri"/>
              </a:rPr>
              <a:t> de </a:t>
            </a:r>
            <a:r>
              <a:rPr lang="en-GB" sz="3500" dirty="0" err="1">
                <a:latin typeface="Calibri"/>
                <a:ea typeface="Calibri"/>
                <a:cs typeface="Calibri"/>
              </a:rPr>
              <a:t>entornos</a:t>
            </a:r>
            <a:r>
              <a:rPr lang="en-GB" sz="3500" dirty="0">
                <a:latin typeface="Calibri"/>
                <a:ea typeface="Calibri"/>
                <a:cs typeface="Calibri"/>
              </a:rPr>
              <a:t> de </a:t>
            </a:r>
            <a:r>
              <a:rPr lang="en-GB" sz="3500" dirty="0" err="1">
                <a:latin typeface="Calibri"/>
                <a:ea typeface="Calibri"/>
                <a:cs typeface="Calibri"/>
              </a:rPr>
              <a:t>aprendizaje</a:t>
            </a:r>
            <a:r>
              <a:rPr lang="en-GB" sz="3500" dirty="0">
                <a:latin typeface="Calibri"/>
                <a:ea typeface="Calibri"/>
                <a:cs typeface="Calibri"/>
              </a:rPr>
              <a:t> </a:t>
            </a:r>
            <a:r>
              <a:rPr lang="en-GB" sz="3500" dirty="0" err="1">
                <a:latin typeface="Calibri"/>
                <a:ea typeface="Calibri"/>
                <a:cs typeface="Calibri"/>
              </a:rPr>
              <a:t>inclusivos</a:t>
            </a:r>
            <a:r>
              <a:rPr lang="en-GB" sz="3500" dirty="0">
                <a:latin typeface="Calibri"/>
                <a:ea typeface="Calibri"/>
                <a:cs typeface="Calibri"/>
              </a:rPr>
              <a:t> y participación de los participantes</a:t>
            </a:r>
            <a:endParaRPr lang="el-GR" sz="3500" dirty="0">
              <a:latin typeface="Calibri"/>
              <a:ea typeface="Calibri"/>
              <a:cs typeface="Calibri"/>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Navegando por las relaciones de poder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Conceptos y estrategias de DEI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lvl="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Desarrollar una mentalidad adaptativa y resiliencia: consejos prácticos y estrategias</a:t>
            </a:r>
            <a:endParaRPr lang="el-GR" sz="35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90F7088-9744-79F5-36FF-41416A49EE72}"/>
              </a:ext>
            </a:extLst>
          </p:cNvPr>
          <p:cNvSpPr txBox="1"/>
          <p:nvPr/>
        </p:nvSpPr>
        <p:spPr>
          <a:xfrm>
            <a:off x="2284562" y="3310387"/>
            <a:ext cx="14401800" cy="938719"/>
          </a:xfrm>
          <a:prstGeom prst="rect">
            <a:avLst/>
          </a:prstGeom>
          <a:noFill/>
        </p:spPr>
        <p:txBody>
          <a:bodyPr wrap="square">
            <a:spAutoFit/>
          </a:bodyPr>
          <a:lstStyle/>
          <a:p>
            <a:pPr lvl="0"/>
            <a:r>
              <a:rPr lang="en-GB" sz="5500" b="1" noProof="0" dirty="0"/>
              <a:t>Temas de la lección 3</a:t>
            </a:r>
          </a:p>
        </p:txBody>
      </p:sp>
    </p:spTree>
    <p:extLst>
      <p:ext uri="{BB962C8B-B14F-4D97-AF65-F5344CB8AC3E}">
        <p14:creationId xmlns:p14="http://schemas.microsoft.com/office/powerpoint/2010/main" val="10234121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g34519fc2d75_0_82"/>
          <p:cNvSpPr/>
          <p:nvPr/>
        </p:nvSpPr>
        <p:spPr>
          <a:xfrm rot="10800000" flipH="1">
            <a:off x="-1541350" y="-69404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60" name="Google Shape;360;g34519fc2d75_0_82"/>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61" name="Google Shape;361;g34519fc2d75_0_82"/>
          <p:cNvSpPr txBox="1"/>
          <p:nvPr/>
        </p:nvSpPr>
        <p:spPr>
          <a:xfrm>
            <a:off x="291648" y="1869413"/>
            <a:ext cx="17098992" cy="923289"/>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Navegando por las relaciones de poder y la discriminación</a:t>
            </a:r>
            <a:endParaRPr sz="5000" b="1" i="0" u="none" strike="noStrike" cap="none">
              <a:solidFill>
                <a:schemeClr val="dk1"/>
              </a:solidFill>
              <a:latin typeface="Calibri"/>
              <a:ea typeface="Calibri"/>
              <a:cs typeface="Calibri"/>
              <a:sym typeface="Calibri"/>
            </a:endParaRPr>
          </a:p>
        </p:txBody>
      </p:sp>
      <p:sp>
        <p:nvSpPr>
          <p:cNvPr id="362" name="Google Shape;362;g34519fc2d75_0_82"/>
          <p:cNvSpPr txBox="1"/>
          <p:nvPr/>
        </p:nvSpPr>
        <p:spPr>
          <a:xfrm>
            <a:off x="914400" y="3749200"/>
            <a:ext cx="5928300" cy="4555053"/>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en-GB" sz="3200" b="1" i="0" u="none" strike="noStrike" cap="none" dirty="0">
                <a:solidFill>
                  <a:schemeClr val="dk1"/>
                </a:solidFill>
                <a:latin typeface="Calibri"/>
                <a:ea typeface="Calibri"/>
                <a:cs typeface="Calibri"/>
                <a:sym typeface="Calibri"/>
              </a:rPr>
              <a:t>¿</a:t>
            </a:r>
            <a:r>
              <a:rPr lang="en-GB" sz="3200" b="1" i="0" u="none" strike="noStrike" cap="none" dirty="0" err="1">
                <a:solidFill>
                  <a:schemeClr val="dk1"/>
                </a:solidFill>
                <a:latin typeface="Calibri"/>
                <a:ea typeface="Calibri"/>
                <a:cs typeface="Calibri"/>
                <a:sym typeface="Calibri"/>
              </a:rPr>
              <a:t>Dónde</a:t>
            </a:r>
            <a:r>
              <a:rPr lang="en-GB" sz="3200" b="1" i="0" u="none" strike="noStrike" cap="none" dirty="0">
                <a:solidFill>
                  <a:schemeClr val="dk1"/>
                </a:solidFill>
                <a:latin typeface="Calibri"/>
                <a:ea typeface="Calibri"/>
                <a:cs typeface="Calibri"/>
                <a:sym typeface="Calibri"/>
              </a:rPr>
              <a:t> reside </a:t>
            </a:r>
            <a:r>
              <a:rPr lang="en-GB" sz="3200" b="1" i="0" u="none" strike="noStrike" cap="none" dirty="0" err="1">
                <a:solidFill>
                  <a:schemeClr val="dk1"/>
                </a:solidFill>
                <a:latin typeface="Calibri"/>
                <a:ea typeface="Calibri"/>
                <a:cs typeface="Calibri"/>
                <a:sym typeface="Calibri"/>
              </a:rPr>
              <a:t>el</a:t>
            </a:r>
            <a:r>
              <a:rPr lang="en-GB" sz="3200" b="1" i="0" u="none" strike="noStrike" cap="none" dirty="0">
                <a:solidFill>
                  <a:schemeClr val="dk1"/>
                </a:solidFill>
                <a:latin typeface="Calibri"/>
                <a:ea typeface="Calibri"/>
                <a:cs typeface="Calibri"/>
                <a:sym typeface="Calibri"/>
              </a:rPr>
              <a:t> </a:t>
            </a:r>
            <a:r>
              <a:rPr lang="en-GB" sz="3200" b="1" i="0" u="none" strike="noStrike" cap="none" dirty="0" err="1">
                <a:solidFill>
                  <a:schemeClr val="dk1"/>
                </a:solidFill>
                <a:latin typeface="Calibri"/>
                <a:ea typeface="Calibri"/>
                <a:cs typeface="Calibri"/>
                <a:sym typeface="Calibri"/>
              </a:rPr>
              <a:t>poder</a:t>
            </a:r>
            <a:r>
              <a:rPr lang="en-GB" sz="3200" b="1" i="0" u="none" strike="noStrike" cap="none" dirty="0">
                <a:solidFill>
                  <a:schemeClr val="dk1"/>
                </a:solidFill>
                <a:latin typeface="Calibri"/>
                <a:ea typeface="Calibri"/>
                <a:cs typeface="Calibri"/>
                <a:sym typeface="Calibri"/>
              </a:rPr>
              <a:t>?</a:t>
            </a:r>
            <a:endParaRPr lang="es-ES" sz="3200" b="1" i="0" u="none" strike="noStrike" cap="none"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s-ES" sz="2500" b="0" i="0" u="none" strike="noStrike" cap="none" dirty="0">
                <a:solidFill>
                  <a:srgbClr val="000000"/>
                </a:solidFill>
                <a:latin typeface="Calibri"/>
                <a:ea typeface="Calibri"/>
                <a:cs typeface="Calibri"/>
                <a:sym typeface="Calibri"/>
              </a:rPr>
              <a:t>Jerarquías informales</a:t>
            </a: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a:solidFill>
                  <a:srgbClr val="000000"/>
                </a:solidFill>
                <a:latin typeface="Calibri"/>
                <a:ea typeface="Calibri"/>
                <a:cs typeface="Calibri"/>
                <a:sym typeface="Calibri"/>
              </a:rPr>
              <a:t>Reglas </a:t>
            </a:r>
            <a:r>
              <a:rPr lang="en-GB" sz="2500" b="0" i="0" u="none" strike="noStrike" cap="none" dirty="0" err="1">
                <a:solidFill>
                  <a:srgbClr val="000000"/>
                </a:solidFill>
                <a:latin typeface="Calibri"/>
                <a:ea typeface="Calibri"/>
                <a:cs typeface="Calibri"/>
                <a:sym typeface="Calibri"/>
              </a:rPr>
              <a:t>tácitas</a:t>
            </a:r>
            <a:r>
              <a:rPr lang="en-GB" sz="2500" b="0" i="0" u="none" strike="noStrike" cap="none" dirty="0">
                <a:solidFill>
                  <a:srgbClr val="000000"/>
                </a:solidFill>
                <a:latin typeface="Calibri"/>
                <a:ea typeface="Calibri"/>
                <a:cs typeface="Calibri"/>
                <a:sym typeface="Calibri"/>
              </a:rPr>
              <a:t> y </a:t>
            </a:r>
            <a:r>
              <a:rPr lang="en-GB" sz="2500" b="0" i="0" u="none" strike="noStrike" cap="none" dirty="0" err="1">
                <a:solidFill>
                  <a:srgbClr val="000000"/>
                </a:solidFill>
                <a:latin typeface="Calibri"/>
                <a:ea typeface="Calibri"/>
                <a:cs typeface="Calibri"/>
                <a:sym typeface="Calibri"/>
              </a:rPr>
              <a:t>normas</a:t>
            </a:r>
            <a:r>
              <a:rPr lang="en-GB" sz="2500" b="0" i="0" u="none" strike="noStrike" cap="none" dirty="0">
                <a:solidFill>
                  <a:srgbClr val="000000"/>
                </a:solidFill>
                <a:latin typeface="Calibri"/>
                <a:ea typeface="Calibri"/>
                <a:cs typeface="Calibri"/>
                <a:sym typeface="Calibri"/>
              </a:rPr>
              <a:t> </a:t>
            </a:r>
            <a:r>
              <a:rPr lang="en-GB" sz="2500" b="0" i="0" u="none" strike="noStrike" cap="none" dirty="0" err="1">
                <a:solidFill>
                  <a:srgbClr val="000000"/>
                </a:solidFill>
                <a:latin typeface="Calibri"/>
                <a:ea typeface="Calibri"/>
                <a:cs typeface="Calibri"/>
                <a:sym typeface="Calibri"/>
              </a:rPr>
              <a:t>culturales</a:t>
            </a:r>
            <a:endParaRPr sz="2500" b="0" i="0" u="none" strike="noStrike" cap="none" dirty="0" err="1">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a:solidFill>
                  <a:srgbClr val="000000"/>
                </a:solidFill>
                <a:latin typeface="Calibri"/>
                <a:ea typeface="Calibri"/>
                <a:cs typeface="Calibri"/>
                <a:sym typeface="Calibri"/>
              </a:rPr>
              <a:t>Redes </a:t>
            </a:r>
            <a:r>
              <a:rPr lang="en-GB" sz="2500" b="0" i="0" u="none" strike="noStrike" cap="none" dirty="0" err="1">
                <a:solidFill>
                  <a:srgbClr val="000000"/>
                </a:solidFill>
                <a:latin typeface="Calibri"/>
                <a:ea typeface="Calibri"/>
                <a:cs typeface="Calibri"/>
                <a:sym typeface="Calibri"/>
              </a:rPr>
              <a:t>informales</a:t>
            </a:r>
            <a:endParaRPr sz="2500" b="0" i="0" u="none" strike="noStrike" cap="none" dirty="0" err="1">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dirty="0" err="1">
                <a:latin typeface="Calibri"/>
                <a:ea typeface="Calibri"/>
                <a:cs typeface="Calibri"/>
                <a:sym typeface="Calibri"/>
              </a:rPr>
              <a:t>Mediadores</a:t>
            </a:r>
            <a:endParaRPr sz="2500" b="0" i="0" u="none" strike="noStrike" cap="none" dirty="0" err="1">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Influencias</a:t>
            </a:r>
            <a:r>
              <a:rPr lang="en-GB" sz="2500" b="0" i="0" u="none" strike="noStrike" cap="none" dirty="0">
                <a:solidFill>
                  <a:srgbClr val="000000"/>
                </a:solidFill>
                <a:latin typeface="Calibri"/>
                <a:ea typeface="Calibri"/>
                <a:cs typeface="Calibri"/>
                <a:sym typeface="Calibri"/>
              </a:rPr>
              <a:t> </a:t>
            </a:r>
            <a:r>
              <a:rPr lang="en-GB" sz="2500" b="0" i="0" u="none" strike="noStrike" cap="none" dirty="0" err="1">
                <a:solidFill>
                  <a:srgbClr val="000000"/>
                </a:solidFill>
                <a:latin typeface="Calibri"/>
                <a:ea typeface="Calibri"/>
                <a:cs typeface="Calibri"/>
                <a:sym typeface="Calibri"/>
              </a:rPr>
              <a:t>externas</a:t>
            </a:r>
            <a:endParaRPr sz="2500" b="0" i="0" u="none" strike="noStrike" cap="none" dirty="0" err="1">
              <a:solidFill>
                <a:srgbClr val="000000"/>
              </a:solidFill>
              <a:latin typeface="Calibri"/>
              <a:ea typeface="Calibri"/>
              <a:cs typeface="Calibri"/>
              <a:sym typeface="Calibri"/>
            </a:endParaRPr>
          </a:p>
        </p:txBody>
      </p:sp>
      <p:sp>
        <p:nvSpPr>
          <p:cNvPr id="363" name="Google Shape;363;g34519fc2d75_0_82"/>
          <p:cNvSpPr txBox="1"/>
          <p:nvPr/>
        </p:nvSpPr>
        <p:spPr>
          <a:xfrm>
            <a:off x="8432250" y="3749200"/>
            <a:ext cx="9004800" cy="463199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en-GB" sz="3200" b="1" i="0" u="none" strike="noStrike" cap="none" dirty="0">
                <a:solidFill>
                  <a:schemeClr val="dk1"/>
                </a:solidFill>
                <a:latin typeface="Calibri"/>
                <a:ea typeface="Calibri"/>
                <a:cs typeface="Calibri"/>
                <a:sym typeface="Calibri"/>
              </a:rPr>
              <a:t>¿Por </a:t>
            </a:r>
            <a:r>
              <a:rPr lang="en-GB" sz="3200" b="1" i="0" u="none" strike="noStrike" cap="none" dirty="0" err="1">
                <a:solidFill>
                  <a:schemeClr val="dk1"/>
                </a:solidFill>
                <a:latin typeface="Calibri"/>
                <a:ea typeface="Calibri"/>
                <a:cs typeface="Calibri"/>
                <a:sym typeface="Calibri"/>
              </a:rPr>
              <a:t>qué</a:t>
            </a:r>
            <a:r>
              <a:rPr lang="en-GB" sz="3200" b="1" i="0" u="none" strike="noStrike" cap="none" dirty="0">
                <a:solidFill>
                  <a:schemeClr val="dk1"/>
                </a:solidFill>
                <a:latin typeface="Calibri"/>
                <a:ea typeface="Calibri"/>
                <a:cs typeface="Calibri"/>
                <a:sym typeface="Calibri"/>
              </a:rPr>
              <a:t> es </a:t>
            </a:r>
            <a:r>
              <a:rPr lang="en-GB" sz="3200" b="1" i="0" u="none" strike="noStrike" cap="none" dirty="0" err="1">
                <a:solidFill>
                  <a:schemeClr val="dk1"/>
                </a:solidFill>
                <a:latin typeface="Calibri"/>
                <a:ea typeface="Calibri"/>
                <a:cs typeface="Calibri"/>
                <a:sym typeface="Calibri"/>
              </a:rPr>
              <a:t>importante</a:t>
            </a:r>
            <a:r>
              <a:rPr lang="en-GB" sz="3200" b="1" i="0" u="none" strike="noStrike" cap="none" dirty="0">
                <a:solidFill>
                  <a:schemeClr val="dk1"/>
                </a:solidFill>
                <a:latin typeface="Calibri"/>
                <a:ea typeface="Calibri"/>
                <a:cs typeface="Calibri"/>
                <a:sym typeface="Calibri"/>
              </a:rPr>
              <a:t> </a:t>
            </a:r>
            <a:r>
              <a:rPr lang="en-GB" sz="3200" b="1" i="0" u="none" strike="noStrike" cap="none" dirty="0" err="1">
                <a:solidFill>
                  <a:schemeClr val="dk1"/>
                </a:solidFill>
                <a:latin typeface="Calibri"/>
                <a:ea typeface="Calibri"/>
                <a:cs typeface="Calibri"/>
                <a:sym typeface="Calibri"/>
              </a:rPr>
              <a:t>comprender</a:t>
            </a:r>
            <a:r>
              <a:rPr lang="en-GB" sz="3200" b="1" i="0" u="none" strike="noStrike" cap="none" dirty="0">
                <a:solidFill>
                  <a:schemeClr val="dk1"/>
                </a:solidFill>
                <a:latin typeface="Calibri"/>
                <a:ea typeface="Calibri"/>
                <a:cs typeface="Calibri"/>
                <a:sym typeface="Calibri"/>
              </a:rPr>
              <a:t> </a:t>
            </a:r>
            <a:r>
              <a:rPr lang="en-GB" sz="3200" b="1" i="0" u="none" strike="noStrike" cap="none" dirty="0" err="1">
                <a:solidFill>
                  <a:schemeClr val="dk1"/>
                </a:solidFill>
                <a:latin typeface="Calibri"/>
                <a:ea typeface="Calibri"/>
                <a:cs typeface="Calibri"/>
                <a:sym typeface="Calibri"/>
              </a:rPr>
              <a:t>el</a:t>
            </a:r>
            <a:r>
              <a:rPr lang="en-GB" sz="3200" b="1" i="0" u="none" strike="noStrike" cap="none" dirty="0">
                <a:solidFill>
                  <a:schemeClr val="dk1"/>
                </a:solidFill>
                <a:latin typeface="Calibri"/>
                <a:ea typeface="Calibri"/>
                <a:cs typeface="Calibri"/>
                <a:sym typeface="Calibri"/>
              </a:rPr>
              <a:t> </a:t>
            </a:r>
            <a:r>
              <a:rPr lang="en-GB" sz="3200" b="1" i="0" u="none" strike="noStrike" cap="none" dirty="0" err="1">
                <a:solidFill>
                  <a:schemeClr val="dk1"/>
                </a:solidFill>
                <a:latin typeface="Calibri"/>
                <a:ea typeface="Calibri"/>
                <a:cs typeface="Calibri"/>
                <a:sym typeface="Calibri"/>
              </a:rPr>
              <a:t>poder</a:t>
            </a:r>
            <a:r>
              <a:rPr lang="en-GB" sz="3200" b="1" i="0" u="none" strike="noStrike" cap="none" dirty="0">
                <a:solidFill>
                  <a:schemeClr val="dk1"/>
                </a:solidFill>
                <a:latin typeface="Calibri"/>
                <a:ea typeface="Calibri"/>
                <a:cs typeface="Calibri"/>
                <a:sym typeface="Calibri"/>
              </a:rPr>
              <a:t> para </a:t>
            </a:r>
            <a:r>
              <a:rPr lang="en-GB" sz="3200" b="1" i="0" u="none" strike="noStrike" cap="none" dirty="0" err="1">
                <a:solidFill>
                  <a:schemeClr val="dk1"/>
                </a:solidFill>
                <a:latin typeface="Calibri"/>
                <a:ea typeface="Calibri"/>
                <a:cs typeface="Calibri"/>
                <a:sym typeface="Calibri"/>
              </a:rPr>
              <a:t>los</a:t>
            </a:r>
            <a:r>
              <a:rPr lang="en-GB" sz="3200" b="1" i="0" u="none" strike="noStrike" cap="none" dirty="0">
                <a:solidFill>
                  <a:schemeClr val="dk1"/>
                </a:solidFill>
                <a:latin typeface="Calibri"/>
                <a:ea typeface="Calibri"/>
                <a:cs typeface="Calibri"/>
                <a:sym typeface="Calibri"/>
              </a:rPr>
              <a:t> </a:t>
            </a:r>
            <a:r>
              <a:rPr lang="en-GB" sz="3200" b="1" i="0" u="none" strike="noStrike" cap="none" dirty="0" err="1">
                <a:solidFill>
                  <a:schemeClr val="dk1"/>
                </a:solidFill>
                <a:latin typeface="Calibri"/>
                <a:ea typeface="Calibri"/>
                <a:cs typeface="Calibri"/>
                <a:sym typeface="Calibri"/>
              </a:rPr>
              <a:t>equipos</a:t>
            </a:r>
            <a:r>
              <a:rPr lang="en-GB" sz="3200" b="1" dirty="0">
                <a:solidFill>
                  <a:schemeClr val="dk1"/>
                </a:solidFill>
                <a:latin typeface="Calibri"/>
                <a:ea typeface="Calibri"/>
                <a:cs typeface="Calibri"/>
                <a:sym typeface="Calibri"/>
              </a:rPr>
              <a:t>?</a:t>
            </a:r>
            <a:endParaRPr sz="3200" b="1" i="0" u="none" strike="noStrike" cap="none"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a:solidFill>
                  <a:srgbClr val="000000"/>
                </a:solidFill>
                <a:latin typeface="Calibri"/>
                <a:ea typeface="Calibri"/>
                <a:cs typeface="Calibri"/>
                <a:sym typeface="Calibri"/>
              </a:rPr>
              <a:t>Impacto </a:t>
            </a:r>
            <a:r>
              <a:rPr lang="en-GB" sz="2500" b="0" i="0" u="none" strike="noStrike" cap="none" dirty="0" err="1">
                <a:solidFill>
                  <a:srgbClr val="000000"/>
                </a:solidFill>
                <a:latin typeface="Calibri"/>
                <a:ea typeface="Calibri"/>
                <a:cs typeface="Calibri"/>
                <a:sym typeface="Calibri"/>
              </a:rPr>
              <a:t>en</a:t>
            </a:r>
            <a:r>
              <a:rPr lang="en-GB" sz="2500" b="0" i="0" u="none" strike="noStrike" cap="none" dirty="0">
                <a:solidFill>
                  <a:srgbClr val="000000"/>
                </a:solidFill>
                <a:latin typeface="Calibri"/>
                <a:ea typeface="Calibri"/>
                <a:cs typeface="Calibri"/>
                <a:sym typeface="Calibri"/>
              </a:rPr>
              <a:t> la </a:t>
            </a:r>
            <a:r>
              <a:rPr lang="en-GB" sz="2500" b="0" i="0" u="none" strike="noStrike" cap="none" dirty="0" err="1">
                <a:solidFill>
                  <a:srgbClr val="000000"/>
                </a:solidFill>
                <a:latin typeface="Calibri"/>
                <a:ea typeface="Calibri"/>
                <a:cs typeface="Calibri"/>
                <a:sym typeface="Calibri"/>
              </a:rPr>
              <a:t>colaboración</a:t>
            </a:r>
            <a:endParaRPr sz="2500" b="0" i="0" u="none" strike="noStrike" cap="none" dirty="0">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a:solidFill>
                  <a:srgbClr val="000000"/>
                </a:solidFill>
                <a:latin typeface="Calibri"/>
                <a:ea typeface="Calibri"/>
                <a:cs typeface="Calibri"/>
                <a:sym typeface="Calibri"/>
              </a:rPr>
              <a:t>Toma de </a:t>
            </a:r>
            <a:r>
              <a:rPr lang="en-GB" sz="2500" b="0" i="0" u="none" strike="noStrike" cap="none" dirty="0" err="1">
                <a:solidFill>
                  <a:srgbClr val="000000"/>
                </a:solidFill>
                <a:latin typeface="Calibri"/>
                <a:ea typeface="Calibri"/>
                <a:cs typeface="Calibri"/>
                <a:sym typeface="Calibri"/>
              </a:rPr>
              <a:t>decisiones</a:t>
            </a:r>
            <a:endParaRPr sz="2500" b="0" i="0" u="none" strike="noStrike" cap="none" dirty="0">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Inclusión</a:t>
            </a:r>
            <a:r>
              <a:rPr lang="en-GB" sz="2500" b="0" i="0" u="none" strike="noStrike" cap="none" dirty="0">
                <a:solidFill>
                  <a:srgbClr val="000000"/>
                </a:solidFill>
                <a:latin typeface="Calibri"/>
                <a:ea typeface="Calibri"/>
                <a:cs typeface="Calibri"/>
                <a:sym typeface="Calibri"/>
              </a:rPr>
              <a:t> y </a:t>
            </a:r>
            <a:r>
              <a:rPr lang="en-GB" sz="2500" b="0" i="0" u="none" strike="noStrike" cap="none" dirty="0" err="1">
                <a:solidFill>
                  <a:srgbClr val="000000"/>
                </a:solidFill>
                <a:latin typeface="Calibri"/>
                <a:ea typeface="Calibri"/>
                <a:cs typeface="Calibri"/>
                <a:sym typeface="Calibri"/>
              </a:rPr>
              <a:t>exclusión</a:t>
            </a:r>
            <a:endParaRPr sz="2500" b="0" i="0" u="none" strike="noStrike" cap="none" dirty="0">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Discriminación</a:t>
            </a:r>
            <a:endParaRPr sz="2500" b="0" i="0" u="none" strike="noStrike" cap="none" dirty="0">
              <a:solidFill>
                <a:srgbClr val="000000"/>
              </a:solidFill>
              <a:latin typeface="Calibri"/>
              <a:ea typeface="Calibri"/>
              <a:cs typeface="Calibri"/>
              <a:sym typeface="Calibri"/>
            </a:endParaRPr>
          </a:p>
        </p:txBody>
      </p:sp>
      <p:sp>
        <p:nvSpPr>
          <p:cNvPr id="364" name="Google Shape;364;g34519fc2d75_0_8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28</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69"/>
        <p:cNvGrpSpPr/>
        <p:nvPr/>
      </p:nvGrpSpPr>
      <p:grpSpPr>
        <a:xfrm>
          <a:off x="0" y="0"/>
          <a:ext cx="0" cy="0"/>
          <a:chOff x="0" y="0"/>
          <a:chExt cx="0" cy="0"/>
        </a:xfrm>
      </p:grpSpPr>
      <p:sp>
        <p:nvSpPr>
          <p:cNvPr id="370" name="Google Shape;370;g34519fc2d75_0_157"/>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71" name="Google Shape;371;g34519fc2d75_0_157"/>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72" name="Google Shape;372;g34519fc2d75_0_157"/>
          <p:cNvSpPr txBox="1"/>
          <p:nvPr/>
        </p:nvSpPr>
        <p:spPr>
          <a:xfrm>
            <a:off x="8627" y="1471666"/>
            <a:ext cx="17142124" cy="923289"/>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Navegando por las relaciones de poder y la discriminación</a:t>
            </a:r>
            <a:endParaRPr sz="5000" b="1" i="0" u="none" strike="noStrike" cap="none">
              <a:solidFill>
                <a:schemeClr val="dk1"/>
              </a:solidFill>
              <a:latin typeface="Calibri"/>
              <a:ea typeface="Calibri"/>
              <a:cs typeface="Calibri"/>
              <a:sym typeface="Calibri"/>
            </a:endParaRPr>
          </a:p>
        </p:txBody>
      </p:sp>
      <p:sp>
        <p:nvSpPr>
          <p:cNvPr id="373" name="Google Shape;373;g34519fc2d75_0_157"/>
          <p:cNvSpPr txBox="1"/>
          <p:nvPr/>
        </p:nvSpPr>
        <p:spPr>
          <a:xfrm>
            <a:off x="914400" y="2580607"/>
            <a:ext cx="11570400" cy="7363514"/>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r>
              <a:rPr lang="en-GB" sz="3000" b="1" i="0" u="none" strike="noStrike" cap="none" dirty="0">
                <a:solidFill>
                  <a:schemeClr val="dk1"/>
                </a:solidFill>
                <a:latin typeface="Calibri"/>
                <a:ea typeface="Calibri"/>
                <a:cs typeface="Calibri"/>
                <a:sym typeface="Calibri"/>
              </a:rPr>
              <a:t>¿Cómo </a:t>
            </a:r>
            <a:r>
              <a:rPr lang="en-GB" sz="3000" b="1" i="0" u="none" strike="noStrike" cap="none" dirty="0" err="1">
                <a:solidFill>
                  <a:schemeClr val="dk1"/>
                </a:solidFill>
                <a:latin typeface="Calibri"/>
                <a:ea typeface="Calibri"/>
                <a:cs typeface="Calibri"/>
                <a:sym typeface="Calibri"/>
              </a:rPr>
              <a:t>adaptarse</a:t>
            </a:r>
            <a:r>
              <a:rPr lang="en-GB" sz="3000" b="1" i="0" u="none" strike="noStrike" cap="none" dirty="0">
                <a:solidFill>
                  <a:schemeClr val="dk1"/>
                </a:solidFill>
                <a:latin typeface="Calibri"/>
                <a:ea typeface="Calibri"/>
                <a:cs typeface="Calibri"/>
                <a:sym typeface="Calibri"/>
              </a:rPr>
              <a:t> para </a:t>
            </a:r>
            <a:r>
              <a:rPr lang="en-GB" sz="3000" b="1" i="0" u="none" strike="noStrike" cap="none" dirty="0" err="1">
                <a:solidFill>
                  <a:schemeClr val="dk1"/>
                </a:solidFill>
                <a:latin typeface="Calibri"/>
                <a:ea typeface="Calibri"/>
                <a:cs typeface="Calibri"/>
                <a:sym typeface="Calibri"/>
              </a:rPr>
              <a:t>fomentar</a:t>
            </a:r>
            <a:r>
              <a:rPr lang="en-GB" sz="3000" b="1" i="0" u="none" strike="noStrike" cap="none" dirty="0">
                <a:solidFill>
                  <a:schemeClr val="dk1"/>
                </a:solidFill>
                <a:latin typeface="Calibri"/>
                <a:ea typeface="Calibri"/>
                <a:cs typeface="Calibri"/>
                <a:sym typeface="Calibri"/>
              </a:rPr>
              <a:t> </a:t>
            </a:r>
            <a:r>
              <a:rPr lang="en-GB" sz="3000" b="1" i="0" u="none" strike="noStrike" cap="none" dirty="0" err="1">
                <a:solidFill>
                  <a:schemeClr val="dk1"/>
                </a:solidFill>
                <a:latin typeface="Calibri"/>
                <a:ea typeface="Calibri"/>
                <a:cs typeface="Calibri"/>
                <a:sym typeface="Calibri"/>
              </a:rPr>
              <a:t>dinámicas</a:t>
            </a:r>
            <a:r>
              <a:rPr lang="en-GB" sz="3000" b="1" i="0" u="none" strike="noStrike" cap="none" dirty="0">
                <a:solidFill>
                  <a:schemeClr val="dk1"/>
                </a:solidFill>
                <a:latin typeface="Calibri"/>
                <a:ea typeface="Calibri"/>
                <a:cs typeface="Calibri"/>
                <a:sym typeface="Calibri"/>
              </a:rPr>
              <a:t> </a:t>
            </a:r>
            <a:r>
              <a:rPr lang="en-GB" sz="3000" b="1" i="0" u="none" strike="noStrike" cap="none" dirty="0" err="1">
                <a:solidFill>
                  <a:schemeClr val="dk1"/>
                </a:solidFill>
                <a:latin typeface="Calibri"/>
                <a:ea typeface="Calibri"/>
                <a:cs typeface="Calibri"/>
                <a:sym typeface="Calibri"/>
              </a:rPr>
              <a:t>equitativas</a:t>
            </a:r>
            <a:r>
              <a:rPr lang="en-GB" sz="3000" b="1" i="0" u="none" strike="noStrike" cap="none" dirty="0">
                <a:solidFill>
                  <a:schemeClr val="dk1"/>
                </a:solidFill>
                <a:latin typeface="Calibri"/>
                <a:ea typeface="Calibri"/>
                <a:cs typeface="Calibri"/>
                <a:sym typeface="Calibri"/>
              </a:rPr>
              <a:t> </a:t>
            </a:r>
            <a:r>
              <a:rPr lang="en-GB" sz="3000" b="1" i="0" u="none" strike="noStrike" cap="none" dirty="0" err="1">
                <a:solidFill>
                  <a:schemeClr val="dk1"/>
                </a:solidFill>
                <a:latin typeface="Calibri"/>
                <a:ea typeface="Calibri"/>
                <a:cs typeface="Calibri"/>
                <a:sym typeface="Calibri"/>
              </a:rPr>
              <a:t>en</a:t>
            </a:r>
            <a:r>
              <a:rPr lang="en-GB" sz="3000" b="1" i="0" u="none" strike="noStrike" cap="none" dirty="0">
                <a:solidFill>
                  <a:schemeClr val="dk1"/>
                </a:solidFill>
                <a:latin typeface="Calibri"/>
                <a:ea typeface="Calibri"/>
                <a:cs typeface="Calibri"/>
                <a:sym typeface="Calibri"/>
              </a:rPr>
              <a:t> la </a:t>
            </a:r>
            <a:r>
              <a:rPr lang="en-GB" sz="3000" b="1" i="0" u="none" strike="noStrike" cap="none" dirty="0" err="1">
                <a:solidFill>
                  <a:schemeClr val="dk1"/>
                </a:solidFill>
                <a:latin typeface="Calibri"/>
                <a:ea typeface="Calibri"/>
                <a:cs typeface="Calibri"/>
                <a:sym typeface="Calibri"/>
              </a:rPr>
              <a:t>práctica</a:t>
            </a:r>
            <a:r>
              <a:rPr lang="en-GB" sz="3000" b="1" i="0" u="none" strike="noStrike" cap="none" dirty="0">
                <a:solidFill>
                  <a:schemeClr val="dk1"/>
                </a:solidFill>
                <a:latin typeface="Calibri"/>
                <a:ea typeface="Calibri"/>
                <a:cs typeface="Calibri"/>
                <a:sym typeface="Calibri"/>
              </a:rPr>
              <a:t>?</a:t>
            </a:r>
            <a:endParaRPr sz="3000" b="1" i="0" u="none" strike="noStrike" cap="none"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Promover</a:t>
            </a:r>
            <a:r>
              <a:rPr lang="en-GB" sz="2500" b="0" i="0" u="none" strike="noStrike" cap="none" dirty="0">
                <a:solidFill>
                  <a:srgbClr val="000000"/>
                </a:solidFill>
                <a:latin typeface="Calibri"/>
                <a:ea typeface="Calibri"/>
                <a:cs typeface="Calibri"/>
                <a:sym typeface="Calibri"/>
              </a:rPr>
              <a:t> </a:t>
            </a:r>
            <a:r>
              <a:rPr lang="en-GB" sz="2500" b="0" i="0" u="none" strike="noStrike" cap="none" dirty="0">
                <a:solidFill>
                  <a:srgbClr val="00000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8"/>
                  </a:ext>
                </a:extLst>
              </a:rPr>
              <a:t>la </a:t>
            </a:r>
            <a:r>
              <a:rPr lang="en-GB" sz="2500" b="0" i="0" u="none" strike="noStrike" cap="none" dirty="0" err="1">
                <a:solidFill>
                  <a:srgbClr val="00000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8"/>
                  </a:ext>
                </a:extLst>
              </a:rPr>
              <a:t>concienciación</a:t>
            </a:r>
            <a:endParaRPr sz="2500" b="0" i="0" u="none" strike="noStrike" cap="none" dirty="0">
              <a:solidFill>
                <a:srgbClr val="000000"/>
              </a:solidFill>
              <a:latin typeface="Calibri"/>
              <a:ea typeface="Calibri"/>
              <a:cs typeface="Calibri"/>
              <a:sym typeface="Calibri"/>
            </a:endParaRPr>
          </a:p>
          <a:p>
            <a:pPr marL="622300" indent="-558800" algn="just">
              <a:lnSpc>
                <a:spcPct val="150000"/>
              </a:lnSpc>
              <a:spcBef>
                <a:spcPts val="1200"/>
              </a:spcBef>
              <a:buClr>
                <a:srgbClr val="04A6C2"/>
              </a:buClr>
              <a:buSzPts val="2500"/>
              <a:buFont typeface="Calibri"/>
              <a:buChar char="⮚"/>
            </a:pPr>
            <a:r>
              <a:rPr lang="en-GB" sz="2500" dirty="0" err="1">
                <a:latin typeface="Calibri"/>
                <a:ea typeface="Calibri"/>
                <a:cs typeface="Calibri"/>
                <a:sym typeface="Calibri"/>
              </a:rPr>
              <a:t>Cuestionar</a:t>
            </a:r>
            <a:r>
              <a:rPr lang="en-GB" sz="2500" dirty="0">
                <a:latin typeface="Calibri"/>
                <a:ea typeface="Calibri"/>
                <a:cs typeface="Calibri"/>
                <a:sym typeface="Calibri"/>
              </a:rPr>
              <a:t> lo </a:t>
            </a:r>
            <a:r>
              <a:rPr lang="en-GB" sz="2500" dirty="0" err="1">
                <a:latin typeface="Calibri"/>
                <a:ea typeface="Calibri"/>
                <a:cs typeface="Calibri"/>
                <a:sym typeface="Calibri"/>
              </a:rPr>
              <a:t>que</a:t>
            </a:r>
            <a:r>
              <a:rPr lang="en-GB" sz="2500" dirty="0">
                <a:latin typeface="Calibri"/>
                <a:ea typeface="Calibri"/>
                <a:cs typeface="Calibri"/>
                <a:sym typeface="Calibri"/>
              </a:rPr>
              <a:t> no se dice</a:t>
            </a:r>
            <a:endParaRPr lang="en-GB" sz="2500" b="0" i="0" u="none" strike="noStrike" cap="none" dirty="0">
              <a:solidFill>
                <a:srgbClr val="000000"/>
              </a:solidFill>
              <a:latin typeface="Calibri"/>
              <a:ea typeface="Calibri"/>
              <a:cs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Abogar</a:t>
            </a:r>
            <a:r>
              <a:rPr lang="en-GB" sz="2500" b="0" i="0" u="none" strike="noStrike" cap="none" dirty="0">
                <a:solidFill>
                  <a:srgbClr val="000000"/>
                </a:solidFill>
                <a:latin typeface="Calibri"/>
                <a:ea typeface="Calibri"/>
                <a:cs typeface="Calibri"/>
                <a:sym typeface="Calibri"/>
              </a:rPr>
              <a:t> </a:t>
            </a:r>
            <a:r>
              <a:rPr lang="en-GB" sz="2500" b="0" i="0" u="none" strike="noStrike" cap="none" dirty="0" err="1">
                <a:solidFill>
                  <a:srgbClr val="000000"/>
                </a:solidFill>
                <a:latin typeface="Calibri"/>
                <a:ea typeface="Calibri"/>
                <a:cs typeface="Calibri"/>
                <a:sym typeface="Calibri"/>
              </a:rPr>
              <a:t>por</a:t>
            </a:r>
            <a:r>
              <a:rPr lang="en-GB" sz="2500" b="0" i="0" u="none" strike="noStrike" cap="none" dirty="0">
                <a:solidFill>
                  <a:srgbClr val="000000"/>
                </a:solidFill>
                <a:latin typeface="Calibri"/>
                <a:ea typeface="Calibri"/>
                <a:cs typeface="Calibri"/>
                <a:sym typeface="Calibri"/>
              </a:rPr>
              <a:t> la </a:t>
            </a:r>
            <a:r>
              <a:rPr lang="en-GB" sz="2500" b="0" i="0" u="none" strike="noStrike" cap="none" dirty="0" err="1">
                <a:solidFill>
                  <a:srgbClr val="000000"/>
                </a:solidFill>
                <a:latin typeface="Calibri"/>
                <a:ea typeface="Calibri"/>
                <a:cs typeface="Calibri"/>
                <a:sym typeface="Calibri"/>
              </a:rPr>
              <a:t>transparencia</a:t>
            </a:r>
            <a:endParaRPr sz="2500" b="0" i="0" u="none" strike="noStrike" cap="none" dirty="0">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Fomentar</a:t>
            </a:r>
            <a:r>
              <a:rPr lang="en-GB" sz="2500" b="0" i="0" u="none" strike="noStrike" cap="none" dirty="0">
                <a:solidFill>
                  <a:srgbClr val="000000"/>
                </a:solidFill>
                <a:latin typeface="Calibri"/>
                <a:ea typeface="Calibri"/>
                <a:cs typeface="Calibri"/>
                <a:sym typeface="Calibri"/>
              </a:rPr>
              <a:t> las redes </a:t>
            </a:r>
            <a:r>
              <a:rPr lang="en-GB" sz="2500" b="0" i="0" u="none" strike="noStrike" cap="none" dirty="0" err="1">
                <a:solidFill>
                  <a:srgbClr val="000000"/>
                </a:solidFill>
                <a:latin typeface="Calibri"/>
                <a:ea typeface="Calibri"/>
                <a:cs typeface="Calibri"/>
                <a:sym typeface="Calibri"/>
              </a:rPr>
              <a:t>inclusivas</a:t>
            </a:r>
            <a:endParaRPr sz="2500" b="0" i="0" u="none" strike="noStrike" cap="none" dirty="0">
              <a:solidFill>
                <a:srgbClr val="000000"/>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Potenciar</a:t>
            </a:r>
            <a:r>
              <a:rPr lang="en-GB" sz="2500" b="0" i="0" u="none" strike="noStrike" cap="none" dirty="0">
                <a:solidFill>
                  <a:srgbClr val="000000"/>
                </a:solidFill>
                <a:latin typeface="Calibri"/>
                <a:ea typeface="Calibri"/>
                <a:cs typeface="Calibri"/>
                <a:sym typeface="Calibri"/>
              </a:rPr>
              <a:t> la </a:t>
            </a:r>
            <a:r>
              <a:rPr lang="en-GB" sz="2500" b="0" i="0" u="none" strike="noStrike" cap="none" dirty="0" err="1">
                <a:solidFill>
                  <a:srgbClr val="000000"/>
                </a:solidFill>
                <a:latin typeface="Calibri"/>
                <a:ea typeface="Calibri"/>
                <a:cs typeface="Calibri"/>
                <a:sym typeface="Calibri"/>
              </a:rPr>
              <a:t>acción</a:t>
            </a:r>
            <a:r>
              <a:rPr lang="en-GB" sz="2500" b="0" i="0" u="none" strike="noStrike" cap="none" dirty="0">
                <a:solidFill>
                  <a:srgbClr val="000000"/>
                </a:solidFill>
                <a:latin typeface="Calibri"/>
                <a:ea typeface="Calibri"/>
                <a:cs typeface="Calibri"/>
                <a:sym typeface="Calibri"/>
              </a:rPr>
              <a:t> </a:t>
            </a:r>
            <a:r>
              <a:rPr lang="en-GB" sz="2500" b="0" i="0" u="none" strike="noStrike" cap="none" dirty="0" err="1">
                <a:solidFill>
                  <a:srgbClr val="000000"/>
                </a:solidFill>
                <a:latin typeface="Calibri"/>
                <a:ea typeface="Calibri"/>
                <a:cs typeface="Calibri"/>
                <a:sym typeface="Calibri"/>
              </a:rPr>
              <a:t>constructiva</a:t>
            </a:r>
            <a:r>
              <a:rPr lang="en-GB" sz="2500" b="0" i="0" u="none" strike="noStrike" cap="none" dirty="0">
                <a:solidFill>
                  <a:srgbClr val="000000"/>
                </a:solidFill>
                <a:latin typeface="Calibri"/>
                <a:ea typeface="Calibri"/>
                <a:cs typeface="Calibri"/>
                <a:sym typeface="Calibri"/>
              </a:rPr>
              <a:t>:</a:t>
            </a:r>
            <a:endParaRPr sz="2500" b="0" i="0" u="none" strike="noStrike" cap="none" dirty="0">
              <a:solidFill>
                <a:srgbClr val="000000"/>
              </a:solidFill>
              <a:latin typeface="Calibri"/>
              <a:ea typeface="Calibri"/>
              <a:cs typeface="Calibri"/>
              <a:sym typeface="Calibri"/>
            </a:endParaRPr>
          </a:p>
          <a:p>
            <a:pPr marL="2286000" lvl="4" indent="-387350" algn="just">
              <a:lnSpc>
                <a:spcPct val="150000"/>
              </a:lnSpc>
              <a:spcBef>
                <a:spcPts val="1200"/>
              </a:spcBef>
              <a:buClr>
                <a:srgbClr val="04A6C2"/>
              </a:buClr>
              <a:buSzPts val="2500"/>
              <a:buFont typeface="Calibri"/>
              <a:buChar char="○"/>
            </a:pPr>
            <a:r>
              <a:rPr lang="en-GB" sz="2500" dirty="0" err="1">
                <a:latin typeface="Calibri"/>
                <a:ea typeface="Calibri"/>
                <a:cs typeface="Calibri"/>
                <a:sym typeface="Calibri"/>
              </a:rPr>
              <a:t>Expresarse</a:t>
            </a:r>
            <a:r>
              <a:rPr lang="en-GB" sz="2500" dirty="0">
                <a:latin typeface="Calibri"/>
                <a:ea typeface="Calibri"/>
                <a:cs typeface="Calibri"/>
                <a:sym typeface="Calibri"/>
              </a:rPr>
              <a:t> </a:t>
            </a:r>
            <a:r>
              <a:rPr lang="en-GB" sz="2500" dirty="0" err="1">
                <a:latin typeface="Calibri"/>
                <a:ea typeface="Calibri"/>
                <a:cs typeface="Calibri"/>
                <a:sym typeface="Calibri"/>
              </a:rPr>
              <a:t>abiertamente</a:t>
            </a:r>
            <a:endParaRPr lang="en-GB" sz="2500" b="0" i="0" u="none" strike="noStrike" cap="none" dirty="0" err="1">
              <a:solidFill>
                <a:srgbClr val="000000"/>
              </a:solidFill>
              <a:latin typeface="Calibri"/>
              <a:ea typeface="Calibri"/>
              <a:cs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Cuestiona</a:t>
            </a:r>
            <a:r>
              <a:rPr lang="en-GB" sz="2500" b="0" i="0" u="none" strike="noStrike" cap="none" dirty="0">
                <a:solidFill>
                  <a:srgbClr val="000000"/>
                </a:solidFill>
                <a:latin typeface="Calibri"/>
                <a:ea typeface="Calibri"/>
                <a:cs typeface="Calibri"/>
                <a:sym typeface="Calibri"/>
              </a:rPr>
              <a:t> </a:t>
            </a:r>
            <a:r>
              <a:rPr lang="en-GB" sz="2500" b="0" i="0" u="none" strike="noStrike" cap="none" dirty="0" err="1">
                <a:solidFill>
                  <a:srgbClr val="000000"/>
                </a:solidFill>
                <a:latin typeface="Calibri"/>
                <a:ea typeface="Calibri"/>
                <a:cs typeface="Calibri"/>
                <a:sym typeface="Calibri"/>
              </a:rPr>
              <a:t>los</a:t>
            </a:r>
            <a:r>
              <a:rPr lang="en-GB" sz="2500" b="0" i="0" u="none" strike="noStrike" cap="none" dirty="0">
                <a:solidFill>
                  <a:srgbClr val="000000"/>
                </a:solidFill>
                <a:latin typeface="Calibri"/>
                <a:ea typeface="Calibri"/>
                <a:cs typeface="Calibri"/>
                <a:sym typeface="Calibri"/>
              </a:rPr>
              <a:t> </a:t>
            </a:r>
            <a:r>
              <a:rPr lang="en-GB" sz="2500" b="0" i="0" u="none" strike="noStrike" cap="none" dirty="0" err="1">
                <a:solidFill>
                  <a:srgbClr val="000000"/>
                </a:solidFill>
                <a:latin typeface="Calibri"/>
                <a:ea typeface="Calibri"/>
                <a:cs typeface="Calibri"/>
                <a:sym typeface="Calibri"/>
              </a:rPr>
              <a:t>criterios</a:t>
            </a:r>
            <a:endParaRPr sz="2500" b="0" i="0" u="none" strike="noStrike" cap="none" dirty="0">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Documentar</a:t>
            </a:r>
            <a:r>
              <a:rPr lang="en-GB" sz="2500" b="0" i="0" u="none" strike="noStrike" cap="none" dirty="0">
                <a:solidFill>
                  <a:srgbClr val="000000"/>
                </a:solidFill>
                <a:latin typeface="Calibri"/>
                <a:ea typeface="Calibri"/>
                <a:cs typeface="Calibri"/>
                <a:sym typeface="Calibri"/>
              </a:rPr>
              <a:t> y defender</a:t>
            </a:r>
            <a:endParaRPr sz="2500" b="0" i="0" u="none" strike="noStrike" cap="none" dirty="0">
              <a:solidFill>
                <a:srgbClr val="000000"/>
              </a:solidFill>
              <a:latin typeface="Calibri"/>
              <a:ea typeface="Calibri"/>
              <a:cs typeface="Calibri"/>
              <a:sym typeface="Calibri"/>
            </a:endParaRPr>
          </a:p>
          <a:p>
            <a:pPr marL="2286000" marR="0" lvl="4" indent="-387350" algn="just" rtl="0">
              <a:lnSpc>
                <a:spcPct val="150000"/>
              </a:lnSpc>
              <a:spcBef>
                <a:spcPts val="1200"/>
              </a:spcBef>
              <a:spcAft>
                <a:spcPts val="0"/>
              </a:spcAft>
              <a:buClr>
                <a:srgbClr val="04A6C2"/>
              </a:buClr>
              <a:buSzPts val="2500"/>
              <a:buFont typeface="Calibri"/>
              <a:buChar char="○"/>
            </a:pPr>
            <a:r>
              <a:rPr lang="en-GB" sz="2500" b="0" i="0" u="none" strike="noStrike" cap="none" dirty="0" err="1">
                <a:solidFill>
                  <a:srgbClr val="000000"/>
                </a:solidFill>
                <a:latin typeface="Calibri"/>
                <a:ea typeface="Calibri"/>
                <a:cs typeface="Calibri"/>
                <a:sym typeface="Calibri"/>
              </a:rPr>
              <a:t>Conseguir</a:t>
            </a:r>
            <a:r>
              <a:rPr lang="en-GB" sz="2500" b="0" i="0" u="none" strike="noStrike" cap="none" dirty="0">
                <a:solidFill>
                  <a:srgbClr val="000000"/>
                </a:solidFill>
                <a:latin typeface="Calibri"/>
                <a:ea typeface="Calibri"/>
                <a:cs typeface="Calibri"/>
                <a:sym typeface="Calibri"/>
              </a:rPr>
              <a:t> </a:t>
            </a:r>
            <a:r>
              <a:rPr lang="en-GB" sz="2500" b="0" i="0" u="none" strike="noStrike" cap="none" dirty="0" err="1">
                <a:solidFill>
                  <a:srgbClr val="000000"/>
                </a:solidFill>
                <a:latin typeface="Calibri"/>
                <a:ea typeface="Calibri"/>
                <a:cs typeface="Calibri"/>
                <a:sym typeface="Calibri"/>
              </a:rPr>
              <a:t>apoyo</a:t>
            </a:r>
            <a:endParaRPr sz="2500" b="0" i="0" u="none" strike="noStrike" cap="none" dirty="0">
              <a:solidFill>
                <a:srgbClr val="000000"/>
              </a:solidFill>
              <a:latin typeface="Calibri"/>
              <a:ea typeface="Calibri"/>
              <a:cs typeface="Calibri"/>
              <a:sym typeface="Calibri"/>
            </a:endParaRPr>
          </a:p>
        </p:txBody>
      </p:sp>
      <p:pic>
        <p:nvPicPr>
          <p:cNvPr id="374" name="Google Shape;374;g34519fc2d75_0_157"/>
          <p:cNvPicPr preferRelativeResize="0"/>
          <p:nvPr/>
        </p:nvPicPr>
        <p:blipFill rotWithShape="1">
          <a:blip r:embed="rId5">
            <a:alphaModFix/>
          </a:blip>
          <a:srcRect/>
          <a:stretch/>
        </p:blipFill>
        <p:spPr>
          <a:xfrm>
            <a:off x="12484800" y="4323750"/>
            <a:ext cx="3153550" cy="3153550"/>
          </a:xfrm>
          <a:prstGeom prst="rect">
            <a:avLst/>
          </a:prstGeom>
          <a:noFill/>
          <a:ln>
            <a:noFill/>
          </a:ln>
        </p:spPr>
      </p:pic>
      <p:sp>
        <p:nvSpPr>
          <p:cNvPr id="375" name="Google Shape;375;g34519fc2d75_0_157"/>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29</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28B88-6A85-CB82-C005-03011CBAB7C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7B0388EE-603C-93D1-CF80-973300E0D191}"/>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95C74E24-DC28-D913-70B9-BA5694AD4805}"/>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6A951EB5-0D3E-8A0A-FF1A-07D29365E9C0}"/>
              </a:ext>
            </a:extLst>
          </p:cNvPr>
          <p:cNvSpPr txBox="1"/>
          <p:nvPr/>
        </p:nvSpPr>
        <p:spPr>
          <a:xfrm>
            <a:off x="1626986" y="4558679"/>
            <a:ext cx="15051505" cy="5317994"/>
          </a:xfrm>
          <a:prstGeom prst="rect">
            <a:avLst/>
          </a:prstGeom>
          <a:noFill/>
        </p:spPr>
        <p:txBody>
          <a:bodyPr wrap="square" lIns="91440" tIns="45720" rIns="91440" bIns="45720" anchor="t">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err="1">
                <a:latin typeface="Calibri"/>
                <a:ea typeface="Calibri"/>
                <a:cs typeface="Calibri"/>
              </a:rPr>
              <a:t>Preparación</a:t>
            </a:r>
            <a:r>
              <a:rPr lang="en-GB" sz="3500" dirty="0">
                <a:latin typeface="Calibri"/>
                <a:ea typeface="Calibri"/>
                <a:cs typeface="Calibri"/>
              </a:rPr>
              <a:t> del </a:t>
            </a:r>
            <a:r>
              <a:rPr lang="en-GB" sz="3500" dirty="0" err="1">
                <a:latin typeface="Calibri"/>
                <a:ea typeface="Calibri"/>
                <a:cs typeface="Calibri"/>
              </a:rPr>
              <a:t>formador</a:t>
            </a:r>
            <a:r>
              <a:rPr lang="en-GB" sz="3500" dirty="0">
                <a:latin typeface="Calibri"/>
                <a:ea typeface="Calibri"/>
                <a:cs typeface="Calibri"/>
              </a:rPr>
              <a:t> - leer </a:t>
            </a:r>
            <a:r>
              <a:rPr lang="en-GB" sz="3500" dirty="0" err="1">
                <a:latin typeface="Calibri"/>
                <a:ea typeface="Calibri"/>
                <a:cs typeface="Calibri"/>
              </a:rPr>
              <a:t>el</a:t>
            </a:r>
            <a:r>
              <a:rPr lang="en-GB" sz="3500" dirty="0">
                <a:latin typeface="Calibri"/>
                <a:ea typeface="Calibri"/>
                <a:cs typeface="Calibri"/>
              </a:rPr>
              <a:t> </a:t>
            </a:r>
            <a:r>
              <a:rPr lang="en-GB" sz="3500" dirty="0" err="1">
                <a:latin typeface="Calibri"/>
                <a:ea typeface="Calibri"/>
                <a:cs typeface="Calibri"/>
              </a:rPr>
              <a:t>ambiente</a:t>
            </a:r>
            <a:r>
              <a:rPr lang="en-GB" sz="3500" dirty="0">
                <a:latin typeface="Calibri"/>
                <a:ea typeface="Calibri"/>
                <a:cs typeface="Calibri"/>
              </a:rPr>
              <a:t>: </a:t>
            </a:r>
            <a:r>
              <a:rPr lang="en-GB" sz="3500" dirty="0" err="1">
                <a:latin typeface="Calibri"/>
                <a:ea typeface="Calibri"/>
                <a:cs typeface="Calibri"/>
              </a:rPr>
              <a:t>comprenderte</a:t>
            </a:r>
            <a:r>
              <a:rPr lang="en-GB" sz="3500" dirty="0">
                <a:latin typeface="Calibri"/>
                <a:ea typeface="Calibri"/>
                <a:cs typeface="Calibri"/>
              </a:rPr>
              <a:t> a </a:t>
            </a:r>
            <a:r>
              <a:rPr lang="en-GB" sz="3500" dirty="0" err="1">
                <a:latin typeface="Calibri"/>
                <a:ea typeface="Calibri"/>
                <a:cs typeface="Calibri"/>
              </a:rPr>
              <a:t>ti</a:t>
            </a:r>
            <a:r>
              <a:rPr lang="en-GB" sz="3500" dirty="0">
                <a:latin typeface="Calibri"/>
                <a:ea typeface="Calibri"/>
                <a:cs typeface="Calibri"/>
              </a:rPr>
              <a:t> </a:t>
            </a:r>
            <a:r>
              <a:rPr lang="en-GB" sz="3500" dirty="0" err="1">
                <a:latin typeface="Calibri"/>
                <a:ea typeface="Calibri"/>
                <a:cs typeface="Calibri"/>
              </a:rPr>
              <a:t>mismo</a:t>
            </a:r>
            <a:r>
              <a:rPr lang="en-GB" sz="3500" dirty="0">
                <a:latin typeface="Calibri"/>
                <a:ea typeface="Calibri"/>
                <a:cs typeface="Calibri"/>
              </a:rPr>
              <a:t>, a </a:t>
            </a:r>
            <a:r>
              <a:rPr lang="en-GB" sz="3500" dirty="0" err="1">
                <a:latin typeface="Calibri"/>
                <a:ea typeface="Calibri"/>
                <a:cs typeface="Calibri"/>
              </a:rPr>
              <a:t>tus</a:t>
            </a:r>
            <a:r>
              <a:rPr lang="en-GB" sz="3500" dirty="0">
                <a:latin typeface="Calibri"/>
                <a:ea typeface="Calibri"/>
                <a:cs typeface="Calibri"/>
              </a:rPr>
              <a:t> </a:t>
            </a:r>
            <a:r>
              <a:rPr lang="en-GB" sz="3500" dirty="0" err="1">
                <a:latin typeface="Calibri"/>
                <a:ea typeface="Calibri"/>
                <a:cs typeface="Calibri"/>
              </a:rPr>
              <a:t>alumnos</a:t>
            </a:r>
            <a:r>
              <a:rPr lang="en-GB" sz="3500" dirty="0">
                <a:latin typeface="Calibri"/>
                <a:ea typeface="Calibri"/>
                <a:cs typeface="Calibri"/>
              </a:rPr>
              <a:t> y </a:t>
            </a:r>
            <a:r>
              <a:rPr lang="en-GB" sz="3500" dirty="0" err="1">
                <a:latin typeface="Calibri"/>
                <a:ea typeface="Calibri"/>
                <a:cs typeface="Calibri"/>
              </a:rPr>
              <a:t>el</a:t>
            </a:r>
            <a:r>
              <a:rPr lang="en-GB" sz="3500" dirty="0">
                <a:latin typeface="Calibri"/>
                <a:ea typeface="Calibri"/>
                <a:cs typeface="Calibri"/>
              </a:rPr>
              <a:t> entorno de aprendizaje</a:t>
            </a:r>
            <a:endParaRPr lang="el-GR" sz="3500" dirty="0">
              <a:latin typeface="Calibri"/>
              <a:ea typeface="Calibri"/>
              <a:cs typeface="Calibri"/>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Habilidades de gestión de personas con consejos de formación</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Dirigir y motivar equipos de artes escénicas</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El papel de la inteligencia emocional en el desarrollo de la resiliencia: apoyo a la facilitación</a:t>
            </a:r>
            <a:r>
              <a:rPr lang="en-GB" sz="3500" noProof="0" dirty="0">
                <a:effectLst/>
                <a:latin typeface="Calibri" panose="020F0502020204030204" pitchFamily="34" charset="0"/>
                <a:ea typeface="Calibri" panose="020F0502020204030204" pitchFamily="34" charset="0"/>
                <a:cs typeface="Calibri" panose="020F0502020204030204" pitchFamily="34" charset="0"/>
              </a:rPr>
              <a:t> </a:t>
            </a:r>
          </a:p>
        </p:txBody>
      </p:sp>
      <p:sp>
        <p:nvSpPr>
          <p:cNvPr id="5" name="TextBox 4">
            <a:extLst>
              <a:ext uri="{FF2B5EF4-FFF2-40B4-BE49-F238E27FC236}">
                <a16:creationId xmlns:a16="http://schemas.microsoft.com/office/drawing/2014/main" id="{D78DBB44-B931-0078-CD34-43718134DB85}"/>
              </a:ext>
            </a:extLst>
          </p:cNvPr>
          <p:cNvSpPr txBox="1"/>
          <p:nvPr/>
        </p:nvSpPr>
        <p:spPr>
          <a:xfrm>
            <a:off x="1659147" y="3482915"/>
            <a:ext cx="14401800" cy="938719"/>
          </a:xfrm>
          <a:prstGeom prst="rect">
            <a:avLst/>
          </a:prstGeom>
          <a:noFill/>
        </p:spPr>
        <p:txBody>
          <a:bodyPr wrap="square">
            <a:spAutoFit/>
          </a:bodyPr>
          <a:lstStyle/>
          <a:p>
            <a:pPr lvl="0"/>
            <a:r>
              <a:rPr lang="en-GB" sz="5500" b="1" noProof="0" dirty="0"/>
              <a:t>Temas de la lección 1</a:t>
            </a:r>
          </a:p>
        </p:txBody>
      </p:sp>
    </p:spTree>
    <p:extLst>
      <p:ext uri="{BB962C8B-B14F-4D97-AF65-F5344CB8AC3E}">
        <p14:creationId xmlns:p14="http://schemas.microsoft.com/office/powerpoint/2010/main" val="31108501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80"/>
        <p:cNvGrpSpPr/>
        <p:nvPr/>
      </p:nvGrpSpPr>
      <p:grpSpPr>
        <a:xfrm>
          <a:off x="0" y="0"/>
          <a:ext cx="0" cy="0"/>
          <a:chOff x="0" y="0"/>
          <a:chExt cx="0" cy="0"/>
        </a:xfrm>
      </p:grpSpPr>
      <p:sp>
        <p:nvSpPr>
          <p:cNvPr id="381" name="Google Shape;381;p12"/>
          <p:cNvSpPr txBox="1"/>
          <p:nvPr/>
        </p:nvSpPr>
        <p:spPr>
          <a:xfrm>
            <a:off x="6663906" y="1490"/>
            <a:ext cx="12085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Conceptos y estrategias de DEI </a:t>
            </a:r>
            <a:endParaRPr sz="5000" b="1" i="0" u="none" strike="noStrike" cap="none">
              <a:solidFill>
                <a:schemeClr val="dk1"/>
              </a:solidFill>
              <a:latin typeface="Calibri"/>
              <a:ea typeface="Calibri"/>
              <a:cs typeface="Calibri"/>
              <a:sym typeface="Calibri"/>
            </a:endParaRPr>
          </a:p>
        </p:txBody>
      </p:sp>
      <p:sp>
        <p:nvSpPr>
          <p:cNvPr id="382" name="Google Shape;382;p12"/>
          <p:cNvSpPr txBox="1"/>
          <p:nvPr/>
        </p:nvSpPr>
        <p:spPr>
          <a:xfrm>
            <a:off x="6469812" y="868588"/>
            <a:ext cx="11827736" cy="9517950"/>
          </a:xfrm>
          <a:prstGeom prst="rect">
            <a:avLst/>
          </a:prstGeom>
          <a:noFill/>
          <a:ln>
            <a:noFill/>
          </a:ln>
        </p:spPr>
        <p:txBody>
          <a:bodyPr spcFirstLastPara="1" wrap="square" lIns="91425" tIns="45700" rIns="91425" bIns="45700" anchor="t" anchorCtr="0">
            <a:spAutoFit/>
          </a:bodyPr>
          <a:lstStyle/>
          <a:p>
            <a:pPr marL="0" marR="0" lvl="0" indent="0" algn="l" rtl="0">
              <a:lnSpc>
                <a:spcPct val="150000"/>
              </a:lnSpc>
              <a:spcBef>
                <a:spcPts val="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Conceptos </a:t>
            </a:r>
            <a:r>
              <a:rPr lang="en-GB" sz="2500" b="1">
                <a:solidFill>
                  <a:schemeClr val="dk1"/>
                </a:solidFill>
                <a:latin typeface="Calibri"/>
                <a:ea typeface="Calibri"/>
                <a:cs typeface="Calibri"/>
                <a:sym typeface="Calibri"/>
              </a:rPr>
              <a:t>básicos </a:t>
            </a:r>
            <a:r>
              <a:rPr lang="en-GB" sz="2500" b="1" i="0" u="none" strike="noStrike" cap="none">
                <a:solidFill>
                  <a:schemeClr val="dk1"/>
                </a:solidFill>
                <a:latin typeface="Calibri"/>
                <a:ea typeface="Calibri"/>
                <a:cs typeface="Calibri"/>
                <a:sym typeface="Calibri"/>
              </a:rPr>
              <a:t>de DEI</a:t>
            </a:r>
            <a:endParaRPr sz="2500" b="1" i="0" u="none" strike="noStrike" cap="none">
              <a:solidFill>
                <a:srgbClr val="000000"/>
              </a:solidFill>
              <a:latin typeface="Arial"/>
              <a:ea typeface="Arial"/>
              <a:cs typeface="Arial"/>
              <a:sym typeface="Arial"/>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Diversidad</a:t>
            </a:r>
            <a:r>
              <a:rPr lang="en-GB" sz="2500" b="0" i="0" u="none" strike="noStrike" cap="none">
                <a:solidFill>
                  <a:schemeClr val="dk1"/>
                </a:solidFill>
                <a:latin typeface="Calibri"/>
                <a:ea typeface="Calibri"/>
                <a:cs typeface="Calibri"/>
                <a:sym typeface="Calibri"/>
              </a:rPr>
              <a:t>: toda la gama de diferencias humanas (raza, género, edad, discapacidad, cultura, etc.), que enriquecen la creatividad y la narración.</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Equidad</a:t>
            </a:r>
            <a:r>
              <a:rPr lang="en-GB" sz="2500" b="0" i="0" u="none" strike="noStrike" cap="none">
                <a:solidFill>
                  <a:schemeClr val="dk1"/>
                </a:solidFill>
                <a:latin typeface="Calibri"/>
                <a:ea typeface="Calibri"/>
                <a:cs typeface="Calibri"/>
                <a:sym typeface="Calibri"/>
              </a:rPr>
              <a:t>: garantizar un acceso justo abordando las barreras sistémicas y proporcionando oportunidades, recursos y apoyo personalizados para que todos puedan contribuir y tener éxito.</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Inclusión</a:t>
            </a:r>
            <a:r>
              <a:rPr lang="en-GB" sz="2500" b="0" i="0" u="none" strike="noStrike" cap="none">
                <a:solidFill>
                  <a:schemeClr val="dk1"/>
                </a:solidFill>
                <a:latin typeface="Calibri"/>
                <a:ea typeface="Calibri"/>
                <a:cs typeface="Calibri"/>
                <a:sym typeface="Calibri"/>
              </a:rPr>
              <a:t>: Crear activamente espacios en los que todos se sientan bienvenidos, respetados, apoyados y valorados, fomentando la plena participación.</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Igualdad</a:t>
            </a:r>
            <a:r>
              <a:rPr lang="en-GB" sz="2500" b="0" i="0" u="none" strike="noStrike" cap="none">
                <a:solidFill>
                  <a:schemeClr val="dk1"/>
                </a:solidFill>
                <a:latin typeface="Calibri"/>
                <a:ea typeface="Calibri"/>
                <a:cs typeface="Calibri"/>
                <a:sym typeface="Calibri"/>
              </a:rPr>
              <a:t>: aspirar a que todos tengan las mismas oportunidades y recursos; es un resultado deseado, pero requiere equidad para tener en cuenta las desventajas históricas.</a:t>
            </a:r>
            <a:endParaRPr sz="2500" b="0" i="0" u="none" strike="noStrike" cap="none">
              <a:solidFill>
                <a:schemeClr val="dk1"/>
              </a:solidFill>
              <a:latin typeface="Calibri"/>
              <a:ea typeface="Calibri"/>
              <a:cs typeface="Calibri"/>
              <a:sym typeface="Calibri"/>
            </a:endParaRPr>
          </a:p>
          <a:p>
            <a:pPr marL="622300" marR="0" lvl="0" indent="-558800" algn="l"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Interseccionalidad</a:t>
            </a:r>
            <a:r>
              <a:rPr lang="en-GB" sz="2500" b="0" i="0" u="none" strike="noStrike" cap="none">
                <a:solidFill>
                  <a:schemeClr val="dk1"/>
                </a:solidFill>
                <a:latin typeface="Calibri"/>
                <a:ea typeface="Calibri"/>
                <a:cs typeface="Calibri"/>
                <a:sym typeface="Calibri"/>
              </a:rPr>
              <a:t>: un marco que reconoce cómo los marcadores de identidad que se cruzan (por ejemplo, raza, género, clase) dan forma a experiencias únicas de discriminación y privilegio, fomentando la empatía y una expresión creativa más amplia.</a:t>
            </a:r>
            <a:endParaRPr sz="2500" b="1" i="0" u="none" strike="noStrike" cap="none">
              <a:solidFill>
                <a:schemeClr val="dk1"/>
              </a:solidFill>
              <a:latin typeface="Calibri"/>
              <a:ea typeface="Calibri"/>
              <a:cs typeface="Calibri"/>
              <a:sym typeface="Calibri"/>
            </a:endParaRPr>
          </a:p>
        </p:txBody>
      </p:sp>
      <p:pic>
        <p:nvPicPr>
          <p:cNvPr id="383" name="Google Shape;383;p12" descr="A green paper with a white paper with black text&#10;&#10;AI-generated content may be incorrect."/>
          <p:cNvPicPr preferRelativeResize="0"/>
          <p:nvPr/>
        </p:nvPicPr>
        <p:blipFill rotWithShape="1">
          <a:blip r:embed="rId3">
            <a:alphaModFix/>
          </a:blip>
          <a:srcRect l="6154" r="23077" b="1069"/>
          <a:stretch>
            <a:fillRect/>
          </a:stretch>
        </p:blipFill>
        <p:spPr>
          <a:xfrm>
            <a:off x="-4696220" y="-1294"/>
            <a:ext cx="10914693" cy="10284913"/>
          </a:xfrm>
          <a:prstGeom prst="rect">
            <a:avLst/>
          </a:prstGeom>
          <a:noFill/>
          <a:ln>
            <a:noFill/>
          </a:ln>
        </p:spPr>
      </p:pic>
      <p:sp>
        <p:nvSpPr>
          <p:cNvPr id="384" name="Google Shape;384;p1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30</a:t>
            </a:fld>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89"/>
        <p:cNvGrpSpPr/>
        <p:nvPr/>
      </p:nvGrpSpPr>
      <p:grpSpPr>
        <a:xfrm>
          <a:off x="0" y="0"/>
          <a:ext cx="0" cy="0"/>
          <a:chOff x="0" y="0"/>
          <a:chExt cx="0" cy="0"/>
        </a:xfrm>
      </p:grpSpPr>
      <p:sp>
        <p:nvSpPr>
          <p:cNvPr id="390" name="Google Shape;390;g34519fc2d75_0_121"/>
          <p:cNvSpPr/>
          <p:nvPr/>
        </p:nvSpPr>
        <p:spPr>
          <a:xfrm rot="10800000" flipH="1">
            <a:off x="-4191000" y="-7340273"/>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91" name="Google Shape;391;g34519fc2d75_0_121"/>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92" name="Google Shape;392;g34519fc2d75_0_121"/>
          <p:cNvSpPr txBox="1"/>
          <p:nvPr/>
        </p:nvSpPr>
        <p:spPr>
          <a:xfrm>
            <a:off x="930025" y="1804001"/>
            <a:ext cx="15697200" cy="1754286"/>
          </a:xfrm>
          <a:prstGeom prst="rect">
            <a:avLst/>
          </a:prstGeom>
          <a:noFill/>
          <a:ln>
            <a:noFill/>
          </a:ln>
        </p:spPr>
        <p:txBody>
          <a:bodyPr spcFirstLastPara="1" wrap="square" lIns="91425" tIns="45700" rIns="91425" bIns="45700" anchor="t" anchorCtr="0">
            <a:spAutoFit/>
          </a:bodyPr>
          <a:lstStyle/>
          <a:p>
            <a:pPr lvl="0"/>
            <a:r>
              <a:rPr lang="en-GB" sz="5400" b="1" i="0" u="none" strike="noStrike" cap="none" dirty="0" err="1">
                <a:solidFill>
                  <a:schemeClr val="dk1"/>
                </a:solidFill>
                <a:latin typeface="Calibri"/>
                <a:ea typeface="Calibri"/>
                <a:cs typeface="Calibri"/>
                <a:sym typeface="Calibri"/>
              </a:rPr>
              <a:t>Desarrollar</a:t>
            </a:r>
            <a:r>
              <a:rPr lang="en-GB" sz="5400" b="1" i="0" u="none" strike="noStrike" cap="none" dirty="0">
                <a:solidFill>
                  <a:schemeClr val="dk1"/>
                </a:solidFill>
                <a:latin typeface="Calibri"/>
                <a:ea typeface="Calibri"/>
                <a:cs typeface="Calibri"/>
                <a:sym typeface="Calibri"/>
              </a:rPr>
              <a:t> </a:t>
            </a:r>
            <a:r>
              <a:rPr lang="en-GB" sz="5400" b="1" i="0" u="none" strike="noStrike" cap="none" dirty="0" err="1">
                <a:solidFill>
                  <a:schemeClr val="dk1"/>
                </a:solidFill>
                <a:latin typeface="Calibri"/>
                <a:ea typeface="Calibri"/>
                <a:cs typeface="Calibri"/>
                <a:sym typeface="Calibri"/>
              </a:rPr>
              <a:t>una</a:t>
            </a:r>
            <a:r>
              <a:rPr lang="en-GB" sz="5400" b="1" i="0" u="none" strike="noStrike" cap="none" dirty="0">
                <a:solidFill>
                  <a:schemeClr val="dk1"/>
                </a:solidFill>
                <a:latin typeface="Calibri"/>
                <a:ea typeface="Calibri"/>
                <a:cs typeface="Calibri"/>
                <a:sym typeface="Calibri"/>
              </a:rPr>
              <a:t> </a:t>
            </a:r>
            <a:r>
              <a:rPr lang="en-GB" sz="5400" b="1" i="0" u="none" strike="noStrike" cap="none" dirty="0" err="1">
                <a:solidFill>
                  <a:schemeClr val="dk1"/>
                </a:solidFill>
                <a:latin typeface="Calibri"/>
                <a:ea typeface="Calibri"/>
                <a:cs typeface="Calibri"/>
                <a:sym typeface="Calibri"/>
              </a:rPr>
              <a:t>mentalidad</a:t>
            </a:r>
            <a:r>
              <a:rPr lang="en-GB" sz="5400" b="1" i="0" u="none" strike="noStrike" cap="none" dirty="0">
                <a:solidFill>
                  <a:schemeClr val="dk1"/>
                </a:solidFill>
                <a:latin typeface="Calibri"/>
                <a:ea typeface="Calibri"/>
                <a:cs typeface="Calibri"/>
                <a:sym typeface="Calibri"/>
              </a:rPr>
              <a:t> </a:t>
            </a:r>
            <a:r>
              <a:rPr lang="en-GB" sz="5400" b="1" i="0" u="none" strike="noStrike" cap="none" dirty="0" err="1">
                <a:solidFill>
                  <a:schemeClr val="dk1"/>
                </a:solidFill>
                <a:latin typeface="Calibri"/>
                <a:ea typeface="Calibri"/>
                <a:cs typeface="Calibri"/>
                <a:sym typeface="Calibri"/>
              </a:rPr>
              <a:t>adaptativa</a:t>
            </a:r>
            <a:r>
              <a:rPr lang="en-GB" sz="5400" b="1" i="0" u="none" strike="noStrike" cap="none" dirty="0">
                <a:solidFill>
                  <a:schemeClr val="dk1"/>
                </a:solidFill>
                <a:latin typeface="Calibri"/>
                <a:ea typeface="Calibri"/>
                <a:cs typeface="Calibri"/>
                <a:sym typeface="Calibri"/>
              </a:rPr>
              <a:t> y </a:t>
            </a:r>
            <a:r>
              <a:rPr lang="en-GB" sz="5400" b="1" i="0" u="none" strike="noStrike" cap="none" dirty="0" err="1">
                <a:solidFill>
                  <a:schemeClr val="dk1"/>
                </a:solidFill>
                <a:latin typeface="Calibri"/>
                <a:ea typeface="Calibri"/>
                <a:cs typeface="Calibri"/>
                <a:sym typeface="Calibri"/>
              </a:rPr>
              <a:t>resiliencia</a:t>
            </a:r>
            <a:r>
              <a:rPr lang="en-GB" sz="5400" b="1" i="0" u="none" strike="noStrike" cap="none" dirty="0">
                <a:solidFill>
                  <a:schemeClr val="dk1"/>
                </a:solidFill>
                <a:latin typeface="Calibri"/>
                <a:ea typeface="Calibri"/>
                <a:cs typeface="Calibri"/>
                <a:sym typeface="Calibri"/>
              </a:rPr>
              <a:t>: </a:t>
            </a:r>
            <a:r>
              <a:rPr lang="en-GB" sz="5400" b="1" i="0" u="none" strike="noStrike" cap="none" dirty="0" err="1">
                <a:solidFill>
                  <a:schemeClr val="dk1"/>
                </a:solidFill>
                <a:latin typeface="Calibri"/>
                <a:ea typeface="Calibri"/>
                <a:cs typeface="Calibri"/>
                <a:sym typeface="Calibri"/>
              </a:rPr>
              <a:t>estrategias</a:t>
            </a:r>
            <a:r>
              <a:rPr lang="en-GB" sz="5400" b="1" i="0" u="none" strike="noStrike" cap="none" dirty="0">
                <a:solidFill>
                  <a:schemeClr val="dk1"/>
                </a:solidFill>
                <a:latin typeface="Calibri"/>
                <a:ea typeface="Calibri"/>
                <a:cs typeface="Calibri"/>
                <a:sym typeface="Calibri"/>
              </a:rPr>
              <a:t> y </a:t>
            </a:r>
            <a:r>
              <a:rPr lang="en-GB" sz="5400" b="1" dirty="0" err="1">
                <a:solidFill>
                  <a:schemeClr val="dk1"/>
                </a:solidFill>
                <a:latin typeface="Calibri"/>
                <a:ea typeface="Calibri"/>
                <a:cs typeface="Calibri"/>
                <a:sym typeface="Calibri"/>
              </a:rPr>
              <a:t>consejos</a:t>
            </a:r>
            <a:r>
              <a:rPr lang="en-GB" sz="5400" b="1" dirty="0">
                <a:solidFill>
                  <a:schemeClr val="dk1"/>
                </a:solidFill>
                <a:latin typeface="Calibri"/>
                <a:ea typeface="Calibri"/>
                <a:cs typeface="Calibri"/>
                <a:sym typeface="Calibri"/>
              </a:rPr>
              <a:t> </a:t>
            </a:r>
            <a:r>
              <a:rPr lang="en-GB" sz="5400" b="1" dirty="0" err="1">
                <a:solidFill>
                  <a:schemeClr val="dk1"/>
                </a:solidFill>
                <a:latin typeface="Calibri"/>
                <a:ea typeface="Calibri"/>
                <a:cs typeface="Calibri"/>
                <a:sym typeface="Calibri"/>
              </a:rPr>
              <a:t>prácticos</a:t>
            </a:r>
            <a:r>
              <a:rPr lang="en-GB" sz="5400" b="1" dirty="0">
                <a:solidFill>
                  <a:schemeClr val="dk1"/>
                </a:solidFill>
                <a:latin typeface="Calibri"/>
                <a:ea typeface="Calibri"/>
                <a:cs typeface="Calibri"/>
                <a:sym typeface="Calibri"/>
              </a:rPr>
              <a:t> y </a:t>
            </a:r>
            <a:endParaRPr sz="5400" b="1" i="0" u="none" strike="noStrike" cap="none" dirty="0">
              <a:solidFill>
                <a:schemeClr val="dk1"/>
              </a:solidFill>
              <a:latin typeface="Calibri"/>
              <a:ea typeface="Calibri"/>
              <a:cs typeface="Calibri"/>
              <a:sym typeface="Calibri"/>
            </a:endParaRPr>
          </a:p>
        </p:txBody>
      </p:sp>
      <p:sp>
        <p:nvSpPr>
          <p:cNvPr id="393" name="Google Shape;393;g34519fc2d75_0_121"/>
          <p:cNvSpPr txBox="1"/>
          <p:nvPr/>
        </p:nvSpPr>
        <p:spPr>
          <a:xfrm>
            <a:off x="838700" y="3429000"/>
            <a:ext cx="16188600" cy="563227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Aceptar la complejidad y desarrollar una mentalidad adaptativa</a:t>
            </a:r>
            <a:endParaRPr sz="2500" b="1" i="0" u="none" strike="noStrike" cap="none">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0" i="0" u="none" strike="noStrike" cap="none">
                <a:solidFill>
                  <a:schemeClr val="dk1"/>
                </a:solidFill>
                <a:latin typeface="Calibri"/>
                <a:ea typeface="Calibri"/>
                <a:cs typeface="Calibri"/>
                <a:sym typeface="Calibri"/>
              </a:rPr>
              <a:t>Componentes clave:</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Apertura</a:t>
            </a:r>
            <a:r>
              <a:rPr lang="en-GB" sz="2500" b="0" i="0" u="none" strike="noStrike" cap="none">
                <a:solidFill>
                  <a:schemeClr val="dk1"/>
                </a:solidFill>
                <a:latin typeface="Calibri"/>
                <a:ea typeface="Calibri"/>
                <a:cs typeface="Calibri"/>
                <a:sym typeface="Calibri"/>
              </a:rPr>
              <a:t>: disposición a explorar nuevas ideas, tecnologías y comportamientos del público.</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Resiliencia</a:t>
            </a:r>
            <a:r>
              <a:rPr lang="en-GB" sz="2500" b="0" i="0" u="none" strike="noStrike" cap="none">
                <a:solidFill>
                  <a:schemeClr val="dk1"/>
                </a:solidFill>
                <a:latin typeface="Calibri"/>
                <a:ea typeface="Calibri"/>
                <a:cs typeface="Calibri"/>
                <a:sym typeface="Calibri"/>
              </a:rPr>
              <a:t>: capacidad para manejar los contratiempos, aprender, recuperarse y dejar atrás lo que ya no funciona.</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Resolución creativa de problemas</a:t>
            </a:r>
            <a:r>
              <a:rPr lang="en-GB" sz="2500" b="0" i="0" u="none" strike="noStrike" cap="none">
                <a:solidFill>
                  <a:schemeClr val="dk1"/>
                </a:solidFill>
                <a:latin typeface="Calibri"/>
                <a:ea typeface="Calibri"/>
                <a:cs typeface="Calibri"/>
                <a:sym typeface="Calibri"/>
              </a:rPr>
              <a:t>: encontrar nuevas formas de superar los retos, aceptando la innovación (por ejemplo, formatos digitales, nuevos modelos de participación).</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0B0F0"/>
              </a:buClr>
              <a:buSzPts val="2500"/>
              <a:buFont typeface="Noto Sans Symbols"/>
              <a:buChar char="⮚"/>
            </a:pPr>
            <a:r>
              <a:rPr lang="en-GB" sz="2500" b="1" i="0" u="none" strike="noStrike" cap="none">
                <a:solidFill>
                  <a:schemeClr val="dk1"/>
                </a:solidFill>
                <a:latin typeface="Calibri"/>
                <a:ea typeface="Calibri"/>
                <a:cs typeface="Calibri"/>
                <a:sym typeface="Calibri"/>
              </a:rPr>
              <a:t>Superar la resistencia</a:t>
            </a:r>
            <a:r>
              <a:rPr lang="en-GB" sz="2500" b="0" i="0" u="none" strike="noStrike" cap="none">
                <a:solidFill>
                  <a:schemeClr val="dk1"/>
                </a:solidFill>
                <a:latin typeface="Calibri"/>
                <a:ea typeface="Calibri"/>
                <a:cs typeface="Calibri"/>
                <a:sym typeface="Calibri"/>
              </a:rPr>
              <a:t>: adaptabilidad para superar la resistencia basada en el miedo con apertura, empatía y liderazgo creativo, en lugar de con la fuerza.</a:t>
            </a:r>
            <a:endParaRPr sz="2500" b="0" i="0" u="none" strike="noStrike" cap="none">
              <a:solidFill>
                <a:schemeClr val="dk1"/>
              </a:solidFill>
              <a:latin typeface="Calibri"/>
              <a:ea typeface="Calibri"/>
              <a:cs typeface="Calibri"/>
              <a:sym typeface="Calibri"/>
            </a:endParaRPr>
          </a:p>
        </p:txBody>
      </p:sp>
      <p:sp>
        <p:nvSpPr>
          <p:cNvPr id="394" name="Google Shape;394;g34519fc2d75_0_121"/>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31</a:t>
            </a:fld>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99"/>
        <p:cNvGrpSpPr/>
        <p:nvPr/>
      </p:nvGrpSpPr>
      <p:grpSpPr>
        <a:xfrm>
          <a:off x="0" y="0"/>
          <a:ext cx="0" cy="0"/>
          <a:chOff x="0" y="0"/>
          <a:chExt cx="0" cy="0"/>
        </a:xfrm>
      </p:grpSpPr>
      <p:sp>
        <p:nvSpPr>
          <p:cNvPr id="400" name="Google Shape;400;g34519fc2d75_0_130"/>
          <p:cNvSpPr/>
          <p:nvPr/>
        </p:nvSpPr>
        <p:spPr>
          <a:xfrm rot="10800000" flipH="1">
            <a:off x="-1372200" y="-6788098"/>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01" name="Google Shape;401;g34519fc2d75_0_130"/>
          <p:cNvSpPr/>
          <p:nvPr/>
        </p:nvSpPr>
        <p:spPr>
          <a:xfrm rot="10800000">
            <a:off x="16765230" y="877530"/>
            <a:ext cx="1217970" cy="1217970"/>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02" name="Google Shape;402;g34519fc2d75_0_130"/>
          <p:cNvSpPr txBox="1"/>
          <p:nvPr/>
        </p:nvSpPr>
        <p:spPr>
          <a:xfrm>
            <a:off x="883650" y="2005814"/>
            <a:ext cx="15697200" cy="9234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5400"/>
              <a:buFont typeface="Arial"/>
              <a:buNone/>
            </a:pPr>
            <a:r>
              <a:rPr lang="en-GB" sz="5400" b="1" i="0" u="none" strike="noStrike" cap="none">
                <a:solidFill>
                  <a:schemeClr val="dk1"/>
                </a:solidFill>
                <a:latin typeface="Calibri"/>
                <a:ea typeface="Calibri"/>
                <a:cs typeface="Calibri"/>
                <a:sym typeface="Calibri"/>
              </a:rPr>
              <a:t>Desarrollar una mentalidad adaptativa y resiliencia</a:t>
            </a:r>
            <a:endParaRPr sz="5000" b="1" i="0" u="none" strike="noStrike" cap="none">
              <a:solidFill>
                <a:schemeClr val="dk1"/>
              </a:solidFill>
              <a:latin typeface="Calibri"/>
              <a:ea typeface="Calibri"/>
              <a:cs typeface="Calibri"/>
              <a:sym typeface="Calibri"/>
            </a:endParaRPr>
          </a:p>
        </p:txBody>
      </p:sp>
      <p:sp>
        <p:nvSpPr>
          <p:cNvPr id="403" name="Google Shape;403;g34519fc2d75_0_130"/>
          <p:cNvSpPr txBox="1"/>
          <p:nvPr/>
        </p:nvSpPr>
        <p:spPr>
          <a:xfrm>
            <a:off x="1270625" y="3608250"/>
            <a:ext cx="13254600" cy="5170606"/>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3000"/>
              <a:buFont typeface="Arial"/>
              <a:buNone/>
            </a:pPr>
            <a:r>
              <a:rPr lang="en-GB" sz="3000" b="1" i="0" u="none" strike="noStrike" cap="none" dirty="0" err="1">
                <a:solidFill>
                  <a:schemeClr val="dk1"/>
                </a:solidFill>
                <a:latin typeface="Calibri"/>
                <a:ea typeface="Calibri"/>
                <a:cs typeface="Calibri"/>
                <a:sym typeface="Calibri"/>
              </a:rPr>
              <a:t>Desarrollar</a:t>
            </a:r>
            <a:r>
              <a:rPr lang="en-GB" sz="3000" b="1" i="0" u="none" strike="noStrike" cap="none" dirty="0">
                <a:solidFill>
                  <a:schemeClr val="dk1"/>
                </a:solidFill>
                <a:latin typeface="Calibri"/>
                <a:ea typeface="Calibri"/>
                <a:cs typeface="Calibri"/>
                <a:sym typeface="Calibri"/>
              </a:rPr>
              <a:t> la </a:t>
            </a:r>
            <a:r>
              <a:rPr lang="en-GB" sz="3000" b="1" i="0" u="none" strike="noStrike" cap="none" dirty="0" err="1">
                <a:solidFill>
                  <a:schemeClr val="dk1"/>
                </a:solidFill>
                <a:latin typeface="Calibri"/>
                <a:ea typeface="Calibri"/>
                <a:cs typeface="Calibri"/>
                <a:sym typeface="Calibri"/>
              </a:rPr>
              <a:t>resiliencia</a:t>
            </a:r>
            <a:r>
              <a:rPr lang="en-GB" sz="3000" b="1" i="0" u="none" strike="noStrike" cap="none" dirty="0">
                <a:solidFill>
                  <a:schemeClr val="dk1"/>
                </a:solidFill>
                <a:latin typeface="Calibri"/>
                <a:ea typeface="Calibri"/>
                <a:cs typeface="Calibri"/>
                <a:sym typeface="Calibri"/>
              </a:rPr>
              <a:t>: </a:t>
            </a:r>
            <a:r>
              <a:rPr lang="en-GB" sz="3000" b="1" i="0" u="none" strike="noStrike" cap="none" dirty="0" err="1">
                <a:solidFill>
                  <a:schemeClr val="dk1"/>
                </a:solidFill>
                <a:latin typeface="Calibri"/>
                <a:ea typeface="Calibri"/>
                <a:cs typeface="Calibri"/>
                <a:sym typeface="Calibri"/>
              </a:rPr>
              <a:t>estrategias</a:t>
            </a:r>
            <a:r>
              <a:rPr lang="en-GB" sz="3000" b="1" i="0" u="none" strike="noStrike" cap="none" dirty="0">
                <a:solidFill>
                  <a:schemeClr val="dk1"/>
                </a:solidFill>
                <a:latin typeface="Calibri"/>
                <a:ea typeface="Calibri"/>
                <a:cs typeface="Calibri"/>
                <a:sym typeface="Calibri"/>
              </a:rPr>
              <a:t> </a:t>
            </a:r>
            <a:r>
              <a:rPr lang="en-GB" sz="3000" b="1" i="0" u="none" strike="noStrike" cap="none" dirty="0" err="1">
                <a:solidFill>
                  <a:schemeClr val="dk1"/>
                </a:solidFill>
                <a:latin typeface="Calibri"/>
                <a:ea typeface="Calibri"/>
                <a:cs typeface="Calibri"/>
                <a:sym typeface="Calibri"/>
              </a:rPr>
              <a:t>prácticas</a:t>
            </a:r>
            <a:endParaRPr sz="3000" b="1" i="0" u="none" strike="noStrike" cap="none" dirty="0">
              <a:solidFill>
                <a:schemeClr val="dk1"/>
              </a:solidFill>
              <a:latin typeface="Calibri"/>
              <a:ea typeface="Calibri"/>
              <a:cs typeface="Calibri"/>
              <a:sym typeface="Calibri"/>
            </a:endParaRPr>
          </a:p>
          <a:p>
            <a:pPr marL="457200" indent="-457200" algn="just">
              <a:lnSpc>
                <a:spcPct val="150000"/>
              </a:lnSpc>
              <a:spcBef>
                <a:spcPts val="1200"/>
              </a:spcBef>
              <a:buClr>
                <a:srgbClr val="00B0F0"/>
              </a:buClr>
              <a:buSzPts val="3000"/>
              <a:buFont typeface="Noto Sans Symbols"/>
              <a:buChar char="⮚"/>
            </a:pPr>
            <a:r>
              <a:rPr lang="en-GB" sz="3000" b="0" i="0" u="none" strike="noStrike" cap="none" dirty="0" err="1">
                <a:solidFill>
                  <a:schemeClr val="dk1"/>
                </a:solidFill>
                <a:latin typeface="Calibri"/>
                <a:ea typeface="Calibri"/>
                <a:cs typeface="Calibri"/>
                <a:sym typeface="Calibri"/>
              </a:rPr>
              <a:t>Comprender</a:t>
            </a:r>
            <a:r>
              <a:rPr lang="en-GB" sz="3000" b="0" i="0" u="none" strike="noStrike" cap="none" dirty="0">
                <a:solidFill>
                  <a:schemeClr val="dk1"/>
                </a:solidFill>
                <a:latin typeface="Calibri"/>
                <a:ea typeface="Calibri"/>
                <a:cs typeface="Calibri"/>
                <a:sym typeface="Calibri"/>
              </a:rPr>
              <a:t> las </a:t>
            </a:r>
            <a:r>
              <a:rPr lang="en-GB" sz="3000" b="0" i="0" u="none" strike="noStrike" cap="none" dirty="0" err="1">
                <a:solidFill>
                  <a:schemeClr val="dk1"/>
                </a:solidFill>
                <a:latin typeface="Calibri"/>
                <a:ea typeface="Calibri"/>
                <a:cs typeface="Calibri"/>
                <a:sym typeface="Calibri"/>
              </a:rPr>
              <a:t>reacciones</a:t>
            </a:r>
            <a:endParaRPr sz="3000" b="0" i="0" u="none" strike="noStrike" cap="none" dirty="0">
              <a:solidFill>
                <a:schemeClr val="dk1"/>
              </a:solidFill>
              <a:latin typeface="Calibri"/>
              <a:ea typeface="Calibri"/>
              <a:cs typeface="Calibri"/>
              <a:sym typeface="Calibri"/>
            </a:endParaRPr>
          </a:p>
          <a:p>
            <a:pPr marL="457200" indent="-457200" algn="just">
              <a:lnSpc>
                <a:spcPct val="150000"/>
              </a:lnSpc>
              <a:spcBef>
                <a:spcPts val="1200"/>
              </a:spcBef>
              <a:buClr>
                <a:srgbClr val="00B0F0"/>
              </a:buClr>
              <a:buSzPts val="3000"/>
              <a:buFont typeface="Noto Sans Symbols"/>
              <a:buChar char="⮚"/>
            </a:pPr>
            <a:r>
              <a:rPr lang="en-GB" sz="3000" b="0" i="0" u="none" strike="noStrike" cap="none" dirty="0" err="1">
                <a:solidFill>
                  <a:schemeClr val="dk1"/>
                </a:solidFill>
                <a:latin typeface="Calibri"/>
                <a:ea typeface="Calibri"/>
                <a:cs typeface="Calibri"/>
                <a:sym typeface="Calibri"/>
              </a:rPr>
              <a:t>Comunicación</a:t>
            </a:r>
            <a:r>
              <a:rPr lang="en-GB" sz="3000" b="0" i="0" u="none" strike="noStrike" cap="none" dirty="0">
                <a:solidFill>
                  <a:schemeClr val="dk1"/>
                </a:solidFill>
                <a:latin typeface="Calibri"/>
                <a:ea typeface="Calibri"/>
                <a:cs typeface="Calibri"/>
                <a:sym typeface="Calibri"/>
              </a:rPr>
              <a:t> </a:t>
            </a:r>
            <a:r>
              <a:rPr lang="en-GB" sz="3000" b="0" i="0" u="none" strike="noStrike" cap="none" dirty="0" err="1">
                <a:solidFill>
                  <a:schemeClr val="dk1"/>
                </a:solidFill>
                <a:latin typeface="Calibri"/>
                <a:ea typeface="Calibri"/>
                <a:cs typeface="Calibri"/>
                <a:sym typeface="Calibri"/>
              </a:rPr>
              <a:t>clara</a:t>
            </a:r>
            <a:endParaRPr sz="3000" b="0" i="0" u="none" strike="noStrike" cap="none" dirty="0">
              <a:solidFill>
                <a:schemeClr val="dk1"/>
              </a:solidFill>
              <a:latin typeface="Calibri"/>
              <a:ea typeface="Calibri"/>
              <a:cs typeface="Calibri"/>
              <a:sym typeface="Calibri"/>
            </a:endParaRPr>
          </a:p>
          <a:p>
            <a:pPr marL="457200" indent="-457200" algn="just">
              <a:lnSpc>
                <a:spcPct val="150000"/>
              </a:lnSpc>
              <a:spcBef>
                <a:spcPts val="1200"/>
              </a:spcBef>
              <a:buClr>
                <a:srgbClr val="00B0F0"/>
              </a:buClr>
              <a:buSzPts val="3000"/>
              <a:buFont typeface="Noto Sans Symbols"/>
              <a:buChar char="⮚"/>
            </a:pPr>
            <a:r>
              <a:rPr lang="en-GB" sz="3000" b="0" i="0" u="none" strike="noStrike" cap="none" dirty="0">
                <a:solidFill>
                  <a:schemeClr val="dk1"/>
                </a:solidFill>
                <a:latin typeface="Calibri"/>
                <a:ea typeface="Calibri"/>
                <a:cs typeface="Calibri"/>
                <a:sym typeface="Calibri"/>
              </a:rPr>
              <a:t>Co-</a:t>
            </a:r>
            <a:r>
              <a:rPr lang="en-GB" sz="3000" b="0" i="0" u="none" strike="noStrike" cap="none" dirty="0" err="1">
                <a:solidFill>
                  <a:schemeClr val="dk1"/>
                </a:solidFill>
                <a:latin typeface="Calibri"/>
                <a:ea typeface="Calibri"/>
                <a:cs typeface="Calibri"/>
                <a:sym typeface="Calibri"/>
              </a:rPr>
              <a:t>crear</a:t>
            </a:r>
            <a:r>
              <a:rPr lang="en-GB" sz="3000" b="0" i="0" u="none" strike="noStrike" cap="none" dirty="0">
                <a:solidFill>
                  <a:schemeClr val="dk1"/>
                </a:solidFill>
                <a:latin typeface="Calibri"/>
                <a:ea typeface="Calibri"/>
                <a:cs typeface="Calibri"/>
                <a:sym typeface="Calibri"/>
              </a:rPr>
              <a:t> </a:t>
            </a:r>
            <a:r>
              <a:rPr lang="en-GB" sz="3000" b="0" i="0" u="none" strike="noStrike" cap="none" dirty="0" err="1">
                <a:solidFill>
                  <a:schemeClr val="dk1"/>
                </a:solidFill>
                <a:latin typeface="Calibri"/>
                <a:ea typeface="Calibri"/>
                <a:cs typeface="Calibri"/>
                <a:sym typeface="Calibri"/>
              </a:rPr>
              <a:t>el</a:t>
            </a:r>
            <a:r>
              <a:rPr lang="en-GB" sz="3000" b="0" i="0" u="none" strike="noStrike" cap="none" dirty="0">
                <a:solidFill>
                  <a:schemeClr val="dk1"/>
                </a:solidFill>
                <a:latin typeface="Calibri"/>
                <a:ea typeface="Calibri"/>
                <a:cs typeface="Calibri"/>
                <a:sym typeface="Calibri"/>
              </a:rPr>
              <a:t> </a:t>
            </a:r>
            <a:r>
              <a:rPr lang="en-GB" sz="3000" b="0" i="0" u="none" strike="noStrike" cap="none" dirty="0" err="1">
                <a:solidFill>
                  <a:schemeClr val="dk1"/>
                </a:solidFill>
                <a:latin typeface="Calibri"/>
                <a:ea typeface="Calibri"/>
                <a:cs typeface="Calibri"/>
                <a:sym typeface="Calibri"/>
              </a:rPr>
              <a:t>cambio</a:t>
            </a:r>
            <a:endParaRPr sz="3000" b="0" i="0" u="none" strike="noStrike" cap="none" dirty="0">
              <a:solidFill>
                <a:schemeClr val="dk1"/>
              </a:solidFill>
              <a:latin typeface="Calibri"/>
              <a:ea typeface="Calibri"/>
              <a:cs typeface="Calibri"/>
              <a:sym typeface="Calibri"/>
            </a:endParaRPr>
          </a:p>
          <a:p>
            <a:pPr marL="457200" indent="-457200" algn="just">
              <a:lnSpc>
                <a:spcPct val="150000"/>
              </a:lnSpc>
              <a:spcBef>
                <a:spcPts val="1200"/>
              </a:spcBef>
              <a:buClr>
                <a:srgbClr val="00B0F0"/>
              </a:buClr>
              <a:buSzPts val="3000"/>
              <a:buFont typeface="Noto Sans Symbols"/>
              <a:buChar char="⮚"/>
            </a:pPr>
            <a:r>
              <a:rPr lang="en-GB" sz="3000" b="0" i="0" u="none" strike="noStrike" cap="none" dirty="0" err="1">
                <a:solidFill>
                  <a:schemeClr val="dk1"/>
                </a:solidFill>
                <a:latin typeface="Calibri"/>
                <a:ea typeface="Calibri"/>
                <a:cs typeface="Calibri"/>
                <a:sym typeface="Calibri"/>
              </a:rPr>
              <a:t>Fortalecimiento</a:t>
            </a:r>
            <a:r>
              <a:rPr lang="en-GB" sz="3000" b="0" i="0" u="none" strike="noStrike" cap="none" dirty="0">
                <a:solidFill>
                  <a:schemeClr val="dk1"/>
                </a:solidFill>
                <a:latin typeface="Calibri"/>
                <a:ea typeface="Calibri"/>
                <a:cs typeface="Calibri"/>
                <a:sym typeface="Calibri"/>
              </a:rPr>
              <a:t> de la </a:t>
            </a:r>
            <a:r>
              <a:rPr lang="en-GB" sz="3000" b="0" i="0" u="none" strike="noStrike" cap="none" dirty="0" err="1">
                <a:solidFill>
                  <a:schemeClr val="dk1"/>
                </a:solidFill>
                <a:latin typeface="Calibri"/>
                <a:ea typeface="Calibri"/>
                <a:cs typeface="Calibri"/>
                <a:sym typeface="Calibri"/>
              </a:rPr>
              <a:t>resiliencia</a:t>
            </a:r>
            <a:endParaRPr sz="3000" b="0" i="0" u="none" strike="noStrike" cap="none" dirty="0">
              <a:solidFill>
                <a:schemeClr val="dk1"/>
              </a:solidFill>
              <a:latin typeface="Calibri"/>
              <a:ea typeface="Calibri"/>
              <a:cs typeface="Calibri"/>
              <a:sym typeface="Calibri"/>
            </a:endParaRPr>
          </a:p>
          <a:p>
            <a:pPr marL="457200" indent="-457200" algn="just">
              <a:lnSpc>
                <a:spcPct val="150000"/>
              </a:lnSpc>
              <a:spcBef>
                <a:spcPts val="1200"/>
              </a:spcBef>
              <a:buClr>
                <a:srgbClr val="00B0F0"/>
              </a:buClr>
              <a:buSzPts val="3000"/>
              <a:buFont typeface="Noto Sans Symbols"/>
              <a:buChar char="⮚"/>
            </a:pPr>
            <a:r>
              <a:rPr lang="en-GB" sz="3000" b="0" i="0" u="none" strike="noStrike" cap="none" dirty="0">
                <a:solidFill>
                  <a:schemeClr val="dk1"/>
                </a:solidFill>
                <a:latin typeface="Calibri"/>
                <a:ea typeface="Calibri"/>
                <a:cs typeface="Calibri"/>
                <a:sym typeface="Calibri"/>
              </a:rPr>
              <a:t>De la </a:t>
            </a:r>
            <a:r>
              <a:rPr lang="en-GB" sz="3000" b="0" i="0" u="none" strike="noStrike" cap="none" dirty="0" err="1">
                <a:solidFill>
                  <a:schemeClr val="dk1"/>
                </a:solidFill>
                <a:latin typeface="Calibri"/>
                <a:ea typeface="Calibri"/>
                <a:cs typeface="Calibri"/>
                <a:sym typeface="Calibri"/>
              </a:rPr>
              <a:t>comprensión</a:t>
            </a:r>
            <a:r>
              <a:rPr lang="en-GB" sz="3000" b="0" i="0" u="none" strike="noStrike" cap="none" dirty="0">
                <a:solidFill>
                  <a:schemeClr val="dk1"/>
                </a:solidFill>
                <a:latin typeface="Calibri"/>
                <a:ea typeface="Calibri"/>
                <a:cs typeface="Calibri"/>
                <a:sym typeface="Calibri"/>
              </a:rPr>
              <a:t> a la </a:t>
            </a:r>
            <a:r>
              <a:rPr lang="en-GB" sz="3000" b="0" i="0" u="none" strike="noStrike" cap="none" dirty="0" err="1">
                <a:solidFill>
                  <a:schemeClr val="dk1"/>
                </a:solidFill>
                <a:latin typeface="Calibri"/>
                <a:ea typeface="Calibri"/>
                <a:cs typeface="Calibri"/>
                <a:sym typeface="Calibri"/>
              </a:rPr>
              <a:t>acción</a:t>
            </a:r>
            <a:endParaRPr sz="3000" b="0" i="0" u="none" strike="noStrike" cap="none" dirty="0">
              <a:solidFill>
                <a:schemeClr val="dk1"/>
              </a:solidFill>
              <a:latin typeface="Calibri"/>
              <a:ea typeface="Calibri"/>
              <a:cs typeface="Calibri"/>
              <a:sym typeface="Calibri"/>
            </a:endParaRPr>
          </a:p>
        </p:txBody>
      </p:sp>
      <p:sp>
        <p:nvSpPr>
          <p:cNvPr id="404" name="Google Shape;404;g34519fc2d75_0_130"/>
          <p:cNvSpPr txBox="1"/>
          <p:nvPr/>
        </p:nvSpPr>
        <p:spPr>
          <a:xfrm>
            <a:off x="9696950" y="3735250"/>
            <a:ext cx="6469400" cy="3477835"/>
          </a:xfrm>
          <a:prstGeom prst="rect">
            <a:avLst/>
          </a:prstGeom>
          <a:noFill/>
          <a:ln>
            <a:noFill/>
          </a:ln>
        </p:spPr>
        <p:txBody>
          <a:bodyPr spcFirstLastPara="1" wrap="square" lIns="91425" tIns="45700" rIns="91425" bIns="45700" anchor="t" anchorCtr="0">
            <a:spAutoFit/>
          </a:bodyPr>
          <a:lstStyle/>
          <a:p>
            <a:pPr marL="914400" marR="0" lvl="0" indent="0" rtl="0">
              <a:lnSpc>
                <a:spcPct val="150000"/>
              </a:lnSpc>
              <a:spcBef>
                <a:spcPts val="1200"/>
              </a:spcBef>
              <a:spcAft>
                <a:spcPts val="0"/>
              </a:spcAft>
              <a:buClr>
                <a:srgbClr val="000000"/>
              </a:buClr>
              <a:buSzPts val="3000"/>
              <a:buFont typeface="Arial"/>
              <a:buNone/>
            </a:pPr>
            <a:r>
              <a:rPr lang="en-GB" sz="3000" b="1" i="0" u="none" strike="noStrike" cap="none" dirty="0" err="1">
                <a:solidFill>
                  <a:schemeClr val="dk1"/>
                </a:solidFill>
                <a:latin typeface="Calibri"/>
                <a:ea typeface="Calibri"/>
                <a:cs typeface="Calibri"/>
                <a:sym typeface="Calibri"/>
              </a:rPr>
              <a:t>Resiliencia</a:t>
            </a:r>
            <a:r>
              <a:rPr lang="en-GB" sz="3000" b="1" i="0" u="none" strike="noStrike" cap="none" dirty="0">
                <a:solidFill>
                  <a:schemeClr val="dk1"/>
                </a:solidFill>
                <a:latin typeface="Calibri"/>
                <a:ea typeface="Calibri"/>
                <a:cs typeface="Calibri"/>
                <a:sym typeface="Calibri"/>
              </a:rPr>
              <a:t> personal y </a:t>
            </a:r>
            <a:r>
              <a:rPr lang="en-GB" sz="3000" b="1" i="0" u="none" strike="noStrike" cap="none" dirty="0" err="1">
                <a:solidFill>
                  <a:schemeClr val="dk1"/>
                </a:solidFill>
                <a:latin typeface="Calibri"/>
                <a:ea typeface="Calibri"/>
                <a:cs typeface="Calibri"/>
                <a:sym typeface="Calibri"/>
              </a:rPr>
              <a:t>colectiva</a:t>
            </a:r>
            <a:endParaRPr sz="3000" b="0" i="0" u="none" strike="noStrike" cap="none" dirty="0">
              <a:solidFill>
                <a:schemeClr val="dk1"/>
              </a:solidFill>
              <a:latin typeface="Calibri"/>
              <a:ea typeface="Calibri"/>
              <a:cs typeface="Calibri"/>
              <a:sym typeface="Calibri"/>
            </a:endParaRPr>
          </a:p>
          <a:p>
            <a:pPr marL="1257300" marR="0" lvl="4" indent="-457200" rtl="0">
              <a:lnSpc>
                <a:spcPct val="150000"/>
              </a:lnSpc>
              <a:spcBef>
                <a:spcPts val="1200"/>
              </a:spcBef>
              <a:spcAft>
                <a:spcPts val="0"/>
              </a:spcAft>
              <a:buClr>
                <a:srgbClr val="00B0F0"/>
              </a:buClr>
              <a:buSzPts val="3000"/>
              <a:buFont typeface="Noto Sans Symbols"/>
              <a:buChar char="⮚"/>
            </a:pPr>
            <a:r>
              <a:rPr lang="en-GB" sz="3000" b="0" i="0" u="none" strike="noStrike" cap="none" dirty="0" err="1">
                <a:solidFill>
                  <a:schemeClr val="dk1"/>
                </a:solidFill>
                <a:latin typeface="Calibri"/>
                <a:ea typeface="Calibri"/>
                <a:cs typeface="Calibri"/>
                <a:sym typeface="Calibri"/>
              </a:rPr>
              <a:t>Autocuidado</a:t>
            </a:r>
            <a:endParaRPr sz="3000" b="0" i="0" u="none" strike="noStrike" cap="none" dirty="0">
              <a:solidFill>
                <a:schemeClr val="dk1"/>
              </a:solidFill>
              <a:latin typeface="Calibri"/>
              <a:ea typeface="Calibri"/>
              <a:cs typeface="Calibri"/>
              <a:sym typeface="Calibri"/>
            </a:endParaRPr>
          </a:p>
          <a:p>
            <a:pPr marL="1257300" marR="0" lvl="4" indent="-457200" rtl="0">
              <a:lnSpc>
                <a:spcPct val="150000"/>
              </a:lnSpc>
              <a:spcBef>
                <a:spcPts val="1200"/>
              </a:spcBef>
              <a:spcAft>
                <a:spcPts val="0"/>
              </a:spcAft>
              <a:buClr>
                <a:srgbClr val="00B0F0"/>
              </a:buClr>
              <a:buSzPts val="3000"/>
              <a:buFont typeface="Noto Sans Symbols"/>
              <a:buChar char="⮚"/>
            </a:pPr>
            <a:r>
              <a:rPr lang="en-GB" sz="3000" b="0" i="0" u="none" strike="noStrike" cap="none" dirty="0" err="1">
                <a:solidFill>
                  <a:schemeClr val="dk1"/>
                </a:solidFill>
                <a:latin typeface="Calibri"/>
                <a:ea typeface="Calibri"/>
                <a:cs typeface="Calibri"/>
                <a:sym typeface="Calibri"/>
              </a:rPr>
              <a:t>Aprender</a:t>
            </a:r>
            <a:r>
              <a:rPr lang="en-GB" sz="3000" b="0" i="0" u="none" strike="noStrike" cap="none" dirty="0">
                <a:solidFill>
                  <a:schemeClr val="dk1"/>
                </a:solidFill>
                <a:latin typeface="Calibri"/>
                <a:ea typeface="Calibri"/>
                <a:cs typeface="Calibri"/>
                <a:sym typeface="Calibri"/>
              </a:rPr>
              <a:t> de </a:t>
            </a:r>
            <a:r>
              <a:rPr lang="en-GB" sz="3000" b="0" i="0" u="none" strike="noStrike" cap="none" dirty="0" err="1">
                <a:solidFill>
                  <a:schemeClr val="dk1"/>
                </a:solidFill>
                <a:latin typeface="Calibri"/>
                <a:ea typeface="Calibri"/>
                <a:cs typeface="Calibri"/>
                <a:sym typeface="Calibri"/>
              </a:rPr>
              <a:t>los</a:t>
            </a:r>
            <a:r>
              <a:rPr lang="en-GB" sz="3000" b="0" i="0" u="none" strike="noStrike" cap="none" dirty="0">
                <a:solidFill>
                  <a:schemeClr val="dk1"/>
                </a:solidFill>
                <a:latin typeface="Calibri"/>
                <a:ea typeface="Calibri"/>
                <a:cs typeface="Calibri"/>
                <a:sym typeface="Calibri"/>
              </a:rPr>
              <a:t> </a:t>
            </a:r>
            <a:r>
              <a:rPr lang="en-GB" sz="3000" dirty="0" err="1">
                <a:solidFill>
                  <a:schemeClr val="dk1"/>
                </a:solidFill>
                <a:latin typeface="Calibri"/>
                <a:ea typeface="Calibri"/>
                <a:cs typeface="Calibri"/>
                <a:sym typeface="Calibri"/>
              </a:rPr>
              <a:t>contratiempos</a:t>
            </a:r>
            <a:endParaRPr sz="3000" b="0" i="0" u="none" strike="noStrike" cap="none" dirty="0">
              <a:solidFill>
                <a:schemeClr val="dk1"/>
              </a:solidFill>
              <a:latin typeface="Calibri"/>
              <a:ea typeface="Calibri"/>
              <a:cs typeface="Calibri"/>
              <a:sym typeface="Calibri"/>
            </a:endParaRPr>
          </a:p>
          <a:p>
            <a:pPr marL="1257300" marR="0" lvl="4" indent="-457200" rtl="0">
              <a:lnSpc>
                <a:spcPct val="150000"/>
              </a:lnSpc>
              <a:spcBef>
                <a:spcPts val="1200"/>
              </a:spcBef>
              <a:spcAft>
                <a:spcPts val="0"/>
              </a:spcAft>
              <a:buClr>
                <a:srgbClr val="00B0F0"/>
              </a:buClr>
              <a:buSzPts val="3000"/>
              <a:buFont typeface="Noto Sans Symbols"/>
              <a:buChar char="⮚"/>
            </a:pPr>
            <a:r>
              <a:rPr lang="en-GB" sz="3000" b="0" i="0" u="none" strike="noStrike" cap="none" dirty="0" err="1">
                <a:solidFill>
                  <a:schemeClr val="dk1"/>
                </a:solidFill>
                <a:latin typeface="Calibri"/>
                <a:ea typeface="Calibri"/>
                <a:cs typeface="Calibri"/>
                <a:sym typeface="Calibri"/>
              </a:rPr>
              <a:t>Apoyo</a:t>
            </a:r>
            <a:r>
              <a:rPr lang="en-GB" sz="3000" b="0" i="0" u="none" strike="noStrike" cap="none" dirty="0">
                <a:solidFill>
                  <a:schemeClr val="dk1"/>
                </a:solidFill>
                <a:latin typeface="Calibri"/>
                <a:ea typeface="Calibri"/>
                <a:cs typeface="Calibri"/>
                <a:sym typeface="Calibri"/>
              </a:rPr>
              <a:t> colectivo</a:t>
            </a:r>
            <a:endParaRPr sz="3000" b="0" i="0" u="none" strike="noStrike" cap="none" dirty="0">
              <a:solidFill>
                <a:schemeClr val="dk1"/>
              </a:solidFill>
              <a:latin typeface="Calibri"/>
              <a:ea typeface="Calibri"/>
              <a:cs typeface="Calibri"/>
              <a:sym typeface="Calibri"/>
            </a:endParaRPr>
          </a:p>
        </p:txBody>
      </p:sp>
      <p:sp>
        <p:nvSpPr>
          <p:cNvPr id="405" name="Google Shape;405;g34519fc2d75_0_13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32</a:t>
            </a:fld>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10"/>
        <p:cNvGrpSpPr/>
        <p:nvPr/>
      </p:nvGrpSpPr>
      <p:grpSpPr>
        <a:xfrm>
          <a:off x="0" y="0"/>
          <a:ext cx="0" cy="0"/>
          <a:chOff x="0" y="0"/>
          <a:chExt cx="0" cy="0"/>
        </a:xfrm>
      </p:grpSpPr>
      <p:sp>
        <p:nvSpPr>
          <p:cNvPr id="411" name="Google Shape;411;g34519fc2d75_0_90"/>
          <p:cNvSpPr txBox="1"/>
          <p:nvPr/>
        </p:nvSpPr>
        <p:spPr>
          <a:xfrm>
            <a:off x="13601500" y="3881825"/>
            <a:ext cx="3921900" cy="3678900"/>
          </a:xfrm>
          <a:prstGeom prst="rect">
            <a:avLst/>
          </a:prstGeom>
          <a:noFill/>
          <a:ln>
            <a:noFill/>
          </a:ln>
        </p:spPr>
        <p:txBody>
          <a:bodyPr spcFirstLastPara="1" wrap="square" lIns="91425" tIns="45700" rIns="91425" bIns="45700" anchor="ctr" anchorCtr="0">
            <a:normAutofit fontScale="70000" lnSpcReduction="20000"/>
          </a:bodyPr>
          <a:lstStyle/>
          <a:p>
            <a:pPr algn="ctr">
              <a:lnSpc>
                <a:spcPct val="90000"/>
              </a:lnSpc>
              <a:buSzPct val="100000"/>
            </a:pPr>
            <a:r>
              <a:rPr lang="en-GB" sz="5000" b="1" i="0" u="none" strike="noStrike" cap="none" err="1">
                <a:solidFill>
                  <a:schemeClr val="dk1"/>
                </a:solidFill>
                <a:latin typeface="Calibri"/>
                <a:ea typeface="Calibri"/>
                <a:cs typeface="Calibri"/>
                <a:sym typeface="Calibri"/>
              </a:rPr>
              <a:t>Lección</a:t>
            </a:r>
            <a:r>
              <a:rPr lang="en-GB" sz="5000" b="1" i="0" u="none" strike="noStrike" cap="none" dirty="0">
                <a:solidFill>
                  <a:schemeClr val="dk1"/>
                </a:solidFill>
                <a:latin typeface="Calibri"/>
                <a:ea typeface="Calibri"/>
                <a:cs typeface="Calibri"/>
                <a:sym typeface="Calibri"/>
              </a:rPr>
              <a:t> 4: </a:t>
            </a:r>
            <a:r>
              <a:rPr lang="en-GB" sz="5000" b="1" i="0" u="none" strike="noStrike" cap="none" err="1">
                <a:solidFill>
                  <a:schemeClr val="dk1"/>
                </a:solidFill>
                <a:ea typeface="Calibri"/>
                <a:sym typeface="Calibri"/>
              </a:rPr>
              <a:t>Modelar</a:t>
            </a:r>
            <a:r>
              <a:rPr lang="en-GB" sz="5000" b="1" i="0" u="none" strike="noStrike" cap="none" dirty="0">
                <a:solidFill>
                  <a:schemeClr val="dk1"/>
                </a:solidFill>
                <a:ea typeface="Calibri"/>
                <a:sym typeface="Calibri"/>
              </a:rPr>
              <a:t> </a:t>
            </a:r>
            <a:r>
              <a:rPr lang="en-GB" sz="5000" b="1" i="0" u="none" strike="noStrike" cap="none" err="1">
                <a:solidFill>
                  <a:schemeClr val="dk1"/>
                </a:solidFill>
                <a:ea typeface="Calibri"/>
                <a:sym typeface="Calibri"/>
              </a:rPr>
              <a:t>el</a:t>
            </a:r>
            <a:r>
              <a:rPr lang="en-GB" sz="5000" b="1" i="0" u="none" strike="noStrike" cap="none" dirty="0">
                <a:solidFill>
                  <a:schemeClr val="dk1"/>
                </a:solidFill>
                <a:ea typeface="Calibri"/>
                <a:sym typeface="Calibri"/>
              </a:rPr>
              <a:t> </a:t>
            </a:r>
            <a:r>
              <a:rPr lang="en-GB" sz="5000" b="1" i="0" u="none" strike="noStrike" cap="none" err="1">
                <a:solidFill>
                  <a:schemeClr val="dk1"/>
                </a:solidFill>
                <a:ea typeface="Calibri"/>
                <a:sym typeface="Calibri"/>
              </a:rPr>
              <a:t>aprendizaje</a:t>
            </a:r>
            <a:r>
              <a:rPr lang="en-GB" sz="5000" b="1" i="0" u="none" strike="noStrike" cap="none" dirty="0">
                <a:solidFill>
                  <a:schemeClr val="dk1"/>
                </a:solidFill>
                <a:ea typeface="Calibri"/>
                <a:sym typeface="Calibri"/>
              </a:rPr>
              <a:t> </a:t>
            </a:r>
            <a:r>
              <a:rPr lang="en-GB" sz="5000" b="1" i="0" u="none" strike="noStrike" cap="none" err="1">
                <a:solidFill>
                  <a:schemeClr val="dk1"/>
                </a:solidFill>
                <a:ea typeface="Calibri"/>
                <a:sym typeface="Calibri"/>
              </a:rPr>
              <a:t>permanente</a:t>
            </a:r>
            <a:r>
              <a:rPr lang="en-GB" sz="5000" b="1" i="0" u="none" strike="noStrike" cap="none" dirty="0">
                <a:solidFill>
                  <a:schemeClr val="dk1"/>
                </a:solidFill>
                <a:ea typeface="Calibri"/>
                <a:sym typeface="Calibri"/>
              </a:rPr>
              <a:t> y la </a:t>
            </a:r>
            <a:r>
              <a:rPr lang="en-GB" sz="5000" b="1" i="0" u="none" strike="noStrike" cap="none" err="1">
                <a:solidFill>
                  <a:schemeClr val="dk1"/>
                </a:solidFill>
                <a:ea typeface="Calibri"/>
                <a:sym typeface="Calibri"/>
              </a:rPr>
              <a:t>naturaleza</a:t>
            </a:r>
            <a:r>
              <a:rPr lang="en-GB" sz="5000" b="1" i="0" u="none" strike="noStrike" cap="none" dirty="0">
                <a:solidFill>
                  <a:schemeClr val="dk1"/>
                </a:solidFill>
                <a:ea typeface="Calibri"/>
                <a:sym typeface="Calibri"/>
              </a:rPr>
              <a:t> transversal de las </a:t>
            </a:r>
            <a:r>
              <a:rPr lang="en-GB" sz="5000" b="1" err="1">
                <a:solidFill>
                  <a:schemeClr val="dk1"/>
                </a:solidFill>
                <a:ea typeface="Calibri"/>
                <a:sym typeface="Calibri"/>
              </a:rPr>
              <a:t>competencias</a:t>
            </a:r>
            <a:r>
              <a:rPr lang="en-GB" sz="5000" b="1" dirty="0">
                <a:solidFill>
                  <a:schemeClr val="dk1"/>
                </a:solidFill>
                <a:ea typeface="Calibri"/>
                <a:sym typeface="Calibri"/>
              </a:rPr>
              <a:t> </a:t>
            </a:r>
            <a:r>
              <a:rPr lang="en-GB" sz="5000" b="1" err="1">
                <a:solidFill>
                  <a:schemeClr val="dk1"/>
                </a:solidFill>
                <a:ea typeface="Calibri"/>
                <a:sym typeface="Calibri"/>
              </a:rPr>
              <a:t>transversales</a:t>
            </a:r>
            <a:endParaRPr lang="en-US" sz="1400" i="0" u="none" strike="noStrike" cap="none" dirty="0" err="1">
              <a:solidFill>
                <a:schemeClr val="dk1"/>
              </a:solidFill>
              <a:latin typeface="Arial"/>
              <a:ea typeface="Arial"/>
              <a:cs typeface="Arial"/>
            </a:endParaRPr>
          </a:p>
        </p:txBody>
      </p:sp>
      <p:sp>
        <p:nvSpPr>
          <p:cNvPr id="412" name="Google Shape;412;g34519fc2d75_0_9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33</a:t>
            </a:fld>
            <a:endParaRPr/>
          </a:p>
        </p:txBody>
      </p:sp>
      <p:pic>
        <p:nvPicPr>
          <p:cNvPr id="413" name="Google Shape;413;g34519fc2d75_0_90" title="Screenshot 2025-08-11 123111.png"/>
          <p:cNvPicPr preferRelativeResize="0"/>
          <p:nvPr/>
        </p:nvPicPr>
        <p:blipFill rotWithShape="1">
          <a:blip r:embed="rId3">
            <a:alphaModFix/>
          </a:blip>
          <a:srcRect/>
          <a:stretch/>
        </p:blipFill>
        <p:spPr>
          <a:xfrm>
            <a:off x="-2580175" y="-378500"/>
            <a:ext cx="15755831" cy="10665500"/>
          </a:xfrm>
          <a:prstGeom prst="rect">
            <a:avLst/>
          </a:prstGeom>
          <a:noFill/>
          <a:ln>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56019-F4C3-EAD2-5D8A-24F6018E2D28}"/>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F2581A2D-659F-1499-DCB8-888F7B6B4904}"/>
              </a:ext>
            </a:extLst>
          </p:cNvPr>
          <p:cNvSpPr/>
          <p:nvPr/>
        </p:nvSpPr>
        <p:spPr>
          <a:xfrm flipV="1">
            <a:off x="-1049178" y="-5534233"/>
            <a:ext cx="19829349" cy="8576193"/>
          </a:xfrm>
          <a:custGeom>
            <a:avLst/>
            <a:gdLst/>
            <a:ahLst/>
            <a:cxnLst/>
            <a:rect l="l" t="t" r="r" b="b"/>
            <a:pathLst>
              <a:path w="19829349" h="8576193">
                <a:moveTo>
                  <a:pt x="0" y="8576193"/>
                </a:moveTo>
                <a:lnTo>
                  <a:pt x="19829349" y="8576193"/>
                </a:lnTo>
                <a:lnTo>
                  <a:pt x="19829349" y="0"/>
                </a:lnTo>
                <a:lnTo>
                  <a:pt x="0" y="0"/>
                </a:lnTo>
                <a:lnTo>
                  <a:pt x="0" y="8576193"/>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42777F64-3610-7EEE-266B-4914448E3039}"/>
              </a:ext>
            </a:extLst>
          </p:cNvPr>
          <p:cNvSpPr/>
          <p:nvPr/>
        </p:nvSpPr>
        <p:spPr>
          <a:xfrm rot="-10800000">
            <a:off x="2013100" y="1549827"/>
            <a:ext cx="1015949" cy="1015949"/>
          </a:xfrm>
          <a:custGeom>
            <a:avLst/>
            <a:gdLst/>
            <a:ahLst/>
            <a:cxnLst/>
            <a:rect l="l" t="t" r="r" b="b"/>
            <a:pathLst>
              <a:path w="1015949" h="1015949">
                <a:moveTo>
                  <a:pt x="0" y="0"/>
                </a:moveTo>
                <a:lnTo>
                  <a:pt x="1015949" y="0"/>
                </a:lnTo>
                <a:lnTo>
                  <a:pt x="1015949" y="1015948"/>
                </a:lnTo>
                <a:lnTo>
                  <a:pt x="0" y="1015948"/>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4" name="TextBox 3">
            <a:extLst>
              <a:ext uri="{FF2B5EF4-FFF2-40B4-BE49-F238E27FC236}">
                <a16:creationId xmlns:a16="http://schemas.microsoft.com/office/drawing/2014/main" id="{9ACC6441-C6C3-F249-021B-EBB3C6EB5087}"/>
              </a:ext>
            </a:extLst>
          </p:cNvPr>
          <p:cNvSpPr txBox="1"/>
          <p:nvPr/>
        </p:nvSpPr>
        <p:spPr>
          <a:xfrm>
            <a:off x="2083467" y="4485729"/>
            <a:ext cx="15051505" cy="5164106"/>
          </a:xfrm>
          <a:prstGeom prst="rect">
            <a:avLst/>
          </a:prstGeom>
          <a:noFill/>
        </p:spPr>
        <p:txBody>
          <a:bodyPr wrap="square" lIns="91440" tIns="45720" rIns="91440" bIns="45720" anchor="t">
            <a:spAutoFit/>
          </a:bodyPr>
          <a:lstStyle/>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err="1">
                <a:latin typeface="Calibri"/>
                <a:ea typeface="Calibri"/>
                <a:cs typeface="Calibri"/>
              </a:rPr>
              <a:t>Preparación</a:t>
            </a:r>
            <a:r>
              <a:rPr lang="en-GB" sz="3500" dirty="0">
                <a:latin typeface="Calibri"/>
                <a:ea typeface="Calibri"/>
                <a:cs typeface="Calibri"/>
              </a:rPr>
              <a:t> del </a:t>
            </a:r>
            <a:r>
              <a:rPr lang="en-GB" sz="3500" dirty="0" err="1">
                <a:latin typeface="Calibri"/>
                <a:ea typeface="Calibri"/>
                <a:cs typeface="Calibri"/>
              </a:rPr>
              <a:t>formador</a:t>
            </a:r>
            <a:r>
              <a:rPr lang="en-GB" sz="3500" dirty="0">
                <a:latin typeface="Calibri"/>
                <a:ea typeface="Calibri"/>
                <a:cs typeface="Calibri"/>
              </a:rPr>
              <a:t> - </a:t>
            </a:r>
            <a:r>
              <a:rPr lang="en-GB" sz="3500" dirty="0" err="1">
                <a:latin typeface="Calibri"/>
                <a:ea typeface="Calibri"/>
                <a:cs typeface="Calibri"/>
              </a:rPr>
              <a:t>más</a:t>
            </a:r>
            <a:r>
              <a:rPr lang="en-GB" sz="3500" dirty="0">
                <a:latin typeface="Calibri"/>
                <a:ea typeface="Calibri"/>
                <a:cs typeface="Calibri"/>
              </a:rPr>
              <a:t> </a:t>
            </a:r>
            <a:r>
              <a:rPr lang="en-GB" sz="3500" dirty="0" err="1">
                <a:latin typeface="Calibri"/>
                <a:ea typeface="Calibri"/>
                <a:cs typeface="Calibri"/>
              </a:rPr>
              <a:t>allá</a:t>
            </a:r>
            <a:r>
              <a:rPr lang="en-GB" sz="3500" dirty="0">
                <a:latin typeface="Calibri"/>
                <a:ea typeface="Calibri"/>
                <a:cs typeface="Calibri"/>
              </a:rPr>
              <a:t> del aula: </a:t>
            </a:r>
            <a:r>
              <a:rPr lang="en-GB" sz="3500" dirty="0" err="1">
                <a:latin typeface="Calibri"/>
                <a:ea typeface="Calibri"/>
                <a:cs typeface="Calibri"/>
              </a:rPr>
              <a:t>facilitar</a:t>
            </a:r>
            <a:r>
              <a:rPr lang="en-GB" sz="3500" dirty="0">
                <a:latin typeface="Calibri"/>
                <a:ea typeface="Calibri"/>
                <a:cs typeface="Calibri"/>
              </a:rPr>
              <a:t> la </a:t>
            </a:r>
            <a:r>
              <a:rPr lang="en-GB" sz="3500" dirty="0" err="1">
                <a:latin typeface="Calibri"/>
                <a:ea typeface="Calibri"/>
                <a:cs typeface="Calibri"/>
              </a:rPr>
              <a:t>aplicación</a:t>
            </a:r>
            <a:r>
              <a:rPr lang="en-GB" sz="3500" dirty="0">
                <a:latin typeface="Calibri"/>
                <a:ea typeface="Calibri"/>
                <a:cs typeface="Calibri"/>
              </a:rPr>
              <a:t> de </a:t>
            </a:r>
            <a:r>
              <a:rPr lang="en-GB" sz="3500" dirty="0" err="1">
                <a:latin typeface="Calibri"/>
                <a:ea typeface="Calibri"/>
                <a:cs typeface="Calibri"/>
              </a:rPr>
              <a:t>habilidades</a:t>
            </a:r>
            <a:r>
              <a:rPr lang="en-GB" sz="3500" dirty="0">
                <a:latin typeface="Calibri"/>
                <a:ea typeface="Calibri"/>
                <a:cs typeface="Calibri"/>
              </a:rPr>
              <a:t> </a:t>
            </a:r>
            <a:r>
              <a:rPr lang="en-GB" sz="3500" dirty="0" err="1">
                <a:latin typeface="Calibri"/>
                <a:ea typeface="Calibri"/>
                <a:cs typeface="Calibri"/>
              </a:rPr>
              <a:t>sociales</a:t>
            </a:r>
            <a:r>
              <a:rPr lang="en-GB" sz="3500" dirty="0">
                <a:latin typeface="Calibri"/>
                <a:ea typeface="Calibri"/>
                <a:cs typeface="Calibri"/>
              </a:rPr>
              <a:t> y el aprendizaje permanente</a:t>
            </a:r>
            <a:endParaRPr lang="el-GR" sz="3500" dirty="0">
              <a:latin typeface="Calibri"/>
              <a:ea typeface="Calibri"/>
              <a:cs typeface="Calibri"/>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Desarrollar una mentalidad de crecimiento para el aprendizaje permanente: herramientas y enfoques </a:t>
            </a:r>
            <a:endParaRPr lang="el-GR" sz="3500" dirty="0">
              <a:latin typeface="Calibri" panose="020F0502020204030204" pitchFamily="34" charset="0"/>
              <a:ea typeface="Calibri" panose="020F0502020204030204" pitchFamily="34" charset="0"/>
              <a:cs typeface="Calibri" panose="020F0502020204030204" pitchFamily="34" charset="0"/>
            </a:endParaRPr>
          </a:p>
          <a:p>
            <a:pPr marL="622300" indent="-622300" algn="just">
              <a:lnSpc>
                <a:spcPct val="150000"/>
              </a:lnSpc>
              <a:spcBef>
                <a:spcPts val="600"/>
              </a:spcBef>
              <a:spcAft>
                <a:spcPts val="600"/>
              </a:spcAft>
              <a:buClr>
                <a:srgbClr val="04A6C2"/>
              </a:buClr>
              <a:buFont typeface="Wingdings" panose="05000000000000000000" pitchFamily="2" charset="2"/>
              <a:buChar char="Ø"/>
            </a:pPr>
            <a:r>
              <a:rPr lang="en-GB" sz="3500" dirty="0">
                <a:latin typeface="Calibri" panose="020F0502020204030204" pitchFamily="34" charset="0"/>
                <a:ea typeface="Calibri" panose="020F0502020204030204" pitchFamily="34" charset="0"/>
                <a:cs typeface="Calibri" panose="020F0502020204030204" pitchFamily="34" charset="0"/>
              </a:rPr>
              <a:t>Comprensión de la transversalidad de las habilidades sociales y su evolución futura </a:t>
            </a:r>
            <a:endParaRPr lang="el-GR" sz="3500" dirty="0">
              <a:latin typeface="Calibri" panose="020F0502020204030204" pitchFamily="34"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44463C9-1A61-84CA-D038-A07667AAC0D9}"/>
              </a:ext>
            </a:extLst>
          </p:cNvPr>
          <p:cNvSpPr txBox="1"/>
          <p:nvPr/>
        </p:nvSpPr>
        <p:spPr>
          <a:xfrm>
            <a:off x="1943100" y="3496229"/>
            <a:ext cx="14401800" cy="938719"/>
          </a:xfrm>
          <a:prstGeom prst="rect">
            <a:avLst/>
          </a:prstGeom>
          <a:noFill/>
        </p:spPr>
        <p:txBody>
          <a:bodyPr wrap="square">
            <a:spAutoFit/>
          </a:bodyPr>
          <a:lstStyle/>
          <a:p>
            <a:pPr lvl="0"/>
            <a:r>
              <a:rPr lang="en-GB" sz="5500" b="1" noProof="0" dirty="0"/>
              <a:t>Temas de la lección 4</a:t>
            </a:r>
          </a:p>
        </p:txBody>
      </p:sp>
    </p:spTree>
    <p:extLst>
      <p:ext uri="{BB962C8B-B14F-4D97-AF65-F5344CB8AC3E}">
        <p14:creationId xmlns:p14="http://schemas.microsoft.com/office/powerpoint/2010/main" val="28559417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g34519fc2d75_0_96"/>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0" name="Google Shape;420;g34519fc2d75_0_96"/>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2" name="Google Shape;422;g34519fc2d75_0_96"/>
          <p:cNvSpPr txBox="1"/>
          <p:nvPr/>
        </p:nvSpPr>
        <p:spPr>
          <a:xfrm>
            <a:off x="844700" y="2032275"/>
            <a:ext cx="15583200" cy="861734"/>
          </a:xfrm>
          <a:prstGeom prst="rect">
            <a:avLst/>
          </a:prstGeom>
          <a:noFill/>
          <a:ln>
            <a:noFill/>
          </a:ln>
        </p:spPr>
        <p:txBody>
          <a:bodyPr spcFirstLastPara="1" wrap="square" lIns="91425" tIns="45700" rIns="91425" bIns="45700" anchor="t" anchorCtr="0">
            <a:spAutoFit/>
          </a:bodyPr>
          <a:lstStyle/>
          <a:p>
            <a:pPr lvl="0">
              <a:buSzPts val="5000"/>
            </a:pPr>
            <a:r>
              <a:rPr lang="en-US" sz="5000" b="1" dirty="0">
                <a:solidFill>
                  <a:schemeClr val="dk1"/>
                </a:solidFill>
                <a:latin typeface="Calibri"/>
                <a:ea typeface="Calibri"/>
                <a:cs typeface="Calibri"/>
              </a:rPr>
              <a:t>Fomento de la aplicación de habilidades sociales y el aprendizaje permanente</a:t>
            </a:r>
          </a:p>
        </p:txBody>
      </p:sp>
      <p:sp>
        <p:nvSpPr>
          <p:cNvPr id="423" name="Google Shape;423;g34519fc2d75_0_9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35</a:t>
            </a:fld>
            <a:endParaRPr/>
          </a:p>
        </p:txBody>
      </p:sp>
      <p:sp>
        <p:nvSpPr>
          <p:cNvPr id="5" name="TextBox 4">
            <a:extLst>
              <a:ext uri="{FF2B5EF4-FFF2-40B4-BE49-F238E27FC236}">
                <a16:creationId xmlns:a16="http://schemas.microsoft.com/office/drawing/2014/main" id="{89AEEA97-905D-E8CA-A3BE-686F9B8C47CA}"/>
              </a:ext>
            </a:extLst>
          </p:cNvPr>
          <p:cNvSpPr txBox="1"/>
          <p:nvPr/>
        </p:nvSpPr>
        <p:spPr>
          <a:xfrm>
            <a:off x="844699" y="3821470"/>
            <a:ext cx="16563003" cy="5201424"/>
          </a:xfrm>
          <a:prstGeom prst="rect">
            <a:avLst/>
          </a:prstGeom>
          <a:noFill/>
        </p:spPr>
        <p:txBody>
          <a:bodyPr wrap="square">
            <a:spAutoFit/>
          </a:bodyPr>
          <a:lstStyle/>
          <a:p>
            <a:pPr>
              <a:buNone/>
            </a:pPr>
            <a:r>
              <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rPr>
              <a:t>Función del formador</a:t>
            </a:r>
            <a:br>
              <a:rPr lang="en-US" dirty="0">
                <a:latin typeface="Calibri" panose="020F0502020204030204" pitchFamily="34" charset="0"/>
                <a:ea typeface="Calibri" panose="020F0502020204030204" pitchFamily="34" charset="0"/>
                <a:cs typeface="Calibri" panose="020F0502020204030204" pitchFamily="34" charset="0"/>
              </a:rPr>
            </a:br>
            <a:r>
              <a:rPr lang="en-US" sz="2300" dirty="0">
                <a:latin typeface="Calibri" panose="020F0502020204030204" pitchFamily="34" charset="0"/>
                <a:ea typeface="Calibri" panose="020F0502020204030204" pitchFamily="34" charset="0"/>
                <a:cs typeface="Calibri" panose="020F0502020204030204" pitchFamily="34" charset="0"/>
              </a:rPr>
              <a:t>Los facilitadores guían a los alumnos en la transferencia de habilidades sociales (comunicación, adaptabilidad, colaboración) al contexto profesional cotidiano.</a:t>
            </a:r>
          </a:p>
          <a:p>
            <a:pPr>
              <a:buNone/>
            </a:pPr>
            <a:endPar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a:buNone/>
            </a:pPr>
            <a:r>
              <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rPr>
              <a:t>Estrategias clave</a:t>
            </a:r>
          </a:p>
          <a:p>
            <a:pPr marL="342900" indent="-342900">
              <a:buFont typeface="Arial" panose="020B0604020202020204" pitchFamily="34" charset="0"/>
              <a:buChar char="•"/>
            </a:pPr>
            <a:r>
              <a:rPr lang="en-US" sz="2300" b="1" dirty="0">
                <a:latin typeface="Calibri" panose="020F0502020204030204" pitchFamily="34" charset="0"/>
                <a:ea typeface="Calibri" panose="020F0502020204030204" pitchFamily="34" charset="0"/>
                <a:cs typeface="Calibri" panose="020F0502020204030204" pitchFamily="34" charset="0"/>
              </a:rPr>
              <a:t>Conectar el aprendizaje con la práctica: </a:t>
            </a:r>
            <a:r>
              <a:rPr lang="en-US" sz="2300" dirty="0">
                <a:latin typeface="Calibri" panose="020F0502020204030204" pitchFamily="34" charset="0"/>
                <a:ea typeface="Calibri" panose="020F0502020204030204" pitchFamily="34" charset="0"/>
                <a:cs typeface="Calibri" panose="020F0502020204030204" pitchFamily="34" charset="0"/>
              </a:rPr>
              <a:t>diseñar tareas del mundo real (por ejemplo, juegos de rol, «búsquedas del tesoro de habilidades sociales») que vinculen la formación con el trabajo creativo.</a:t>
            </a:r>
          </a:p>
          <a:p>
            <a:pPr marL="342900" indent="-342900">
              <a:buFont typeface="Arial" panose="020B0604020202020204" pitchFamily="34" charset="0"/>
              <a:buChar char="•"/>
            </a:pPr>
            <a:r>
              <a:rPr lang="en-US" sz="2300" b="1" dirty="0">
                <a:latin typeface="Calibri" panose="020F0502020204030204" pitchFamily="34" charset="0"/>
                <a:ea typeface="Calibri" panose="020F0502020204030204" pitchFamily="34" charset="0"/>
                <a:cs typeface="Calibri" panose="020F0502020204030204" pitchFamily="34" charset="0"/>
              </a:rPr>
              <a:t>Medir el impacto: </a:t>
            </a:r>
            <a:r>
              <a:rPr lang="en-US" sz="2300" dirty="0">
                <a:latin typeface="Calibri" panose="020F0502020204030204" pitchFamily="34" charset="0"/>
                <a:ea typeface="Calibri" panose="020F0502020204030204" pitchFamily="34" charset="0"/>
                <a:cs typeface="Calibri" panose="020F0502020204030204" pitchFamily="34" charset="0"/>
              </a:rPr>
              <a:t>utilizar escenarios antes y después, comentarios de compañeros o «insignias de superpoderes» para realizar un seguimiento del progreso y la reflexión.</a:t>
            </a:r>
          </a:p>
          <a:p>
            <a:pPr marL="342900" indent="-342900">
              <a:buFont typeface="Arial" panose="020B0604020202020204" pitchFamily="34" charset="0"/>
              <a:buChar char="•"/>
            </a:pPr>
            <a:r>
              <a:rPr lang="en-US" sz="2300" b="1" dirty="0">
                <a:latin typeface="Calibri" panose="020F0502020204030204" pitchFamily="34" charset="0"/>
                <a:ea typeface="Calibri" panose="020F0502020204030204" pitchFamily="34" charset="0"/>
                <a:cs typeface="Calibri" panose="020F0502020204030204" pitchFamily="34" charset="0"/>
              </a:rPr>
              <a:t>Mantener el impulso: </a:t>
            </a:r>
            <a:r>
              <a:rPr lang="en-US" sz="2300" dirty="0">
                <a:latin typeface="Calibri" panose="020F0502020204030204" pitchFamily="34" charset="0"/>
                <a:ea typeface="Calibri" panose="020F0502020204030204" pitchFamily="34" charset="0"/>
                <a:cs typeface="Calibri" panose="020F0502020204030204" pitchFamily="34" charset="0"/>
              </a:rPr>
              <a:t>fomentar hábitos de reflexión diarios, intercambios breves de vídeos entre compañeros y rutinas creativas de microaprendizaje.</a:t>
            </a:r>
          </a:p>
          <a:p>
            <a:pPr>
              <a:buNone/>
            </a:pPr>
            <a:endPar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endParaRPr>
          </a:p>
          <a:p>
            <a:pPr>
              <a:buNone/>
            </a:pPr>
            <a:r>
              <a:rPr lang="en-US" sz="2500" b="1" dirty="0">
                <a:solidFill>
                  <a:schemeClr val="dk1"/>
                </a:solidFill>
                <a:latin typeface="Calibri" panose="020F0502020204030204" pitchFamily="34" charset="0"/>
                <a:ea typeface="Calibri" panose="020F0502020204030204" pitchFamily="34" charset="0"/>
                <a:cs typeface="Calibri" panose="020F0502020204030204" pitchFamily="34" charset="0"/>
              </a:rPr>
              <a:t>Resultado</a:t>
            </a:r>
            <a:br>
              <a:rPr lang="en-US" dirty="0">
                <a:latin typeface="Calibri" panose="020F0502020204030204" pitchFamily="34" charset="0"/>
                <a:ea typeface="Calibri" panose="020F0502020204030204" pitchFamily="34" charset="0"/>
                <a:cs typeface="Calibri" panose="020F0502020204030204" pitchFamily="34" charset="0"/>
              </a:rPr>
            </a:br>
            <a:r>
              <a:rPr lang="en-US" sz="2300" dirty="0">
                <a:latin typeface="Calibri" panose="020F0502020204030204" pitchFamily="34" charset="0"/>
                <a:ea typeface="Calibri" panose="020F0502020204030204" pitchFamily="34" charset="0"/>
                <a:cs typeface="Calibri" panose="020F0502020204030204" pitchFamily="34" charset="0"/>
              </a:rPr>
              <a:t>Fomenta la autoconciencia continua, el aprendizaje entre compañeros y el crecimiento profesional a largo plazo.</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418">
          <a:extLst>
            <a:ext uri="{FF2B5EF4-FFF2-40B4-BE49-F238E27FC236}">
              <a16:creationId xmlns:a16="http://schemas.microsoft.com/office/drawing/2014/main" id="{27A53230-ABC2-D2E7-B9F0-B2A2EEED4CC0}"/>
            </a:ext>
          </a:extLst>
        </p:cNvPr>
        <p:cNvGrpSpPr/>
        <p:nvPr/>
      </p:nvGrpSpPr>
      <p:grpSpPr>
        <a:xfrm>
          <a:off x="0" y="0"/>
          <a:ext cx="0" cy="0"/>
          <a:chOff x="0" y="0"/>
          <a:chExt cx="0" cy="0"/>
        </a:xfrm>
      </p:grpSpPr>
      <p:sp>
        <p:nvSpPr>
          <p:cNvPr id="419" name="Google Shape;419;g34519fc2d75_0_96">
            <a:extLst>
              <a:ext uri="{FF2B5EF4-FFF2-40B4-BE49-F238E27FC236}">
                <a16:creationId xmlns:a16="http://schemas.microsoft.com/office/drawing/2014/main" id="{7776FBBB-BEF1-5E70-9E6F-C2E0FF00BC3A}"/>
              </a:ext>
            </a:extLst>
          </p:cNvPr>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0" name="Google Shape;420;g34519fc2d75_0_96">
            <a:extLst>
              <a:ext uri="{FF2B5EF4-FFF2-40B4-BE49-F238E27FC236}">
                <a16:creationId xmlns:a16="http://schemas.microsoft.com/office/drawing/2014/main" id="{259F15E2-3B1F-620D-492B-FC0966C7EE6B}"/>
              </a:ext>
            </a:extLst>
          </p:cNvPr>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2" name="Google Shape;422;g34519fc2d75_0_96">
            <a:extLst>
              <a:ext uri="{FF2B5EF4-FFF2-40B4-BE49-F238E27FC236}">
                <a16:creationId xmlns:a16="http://schemas.microsoft.com/office/drawing/2014/main" id="{4000CE53-E892-3777-587C-52FA36F54CEA}"/>
              </a:ext>
            </a:extLst>
          </p:cNvPr>
          <p:cNvSpPr txBox="1"/>
          <p:nvPr/>
        </p:nvSpPr>
        <p:spPr>
          <a:xfrm>
            <a:off x="3013674" y="1885230"/>
            <a:ext cx="12607326"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dirty="0">
                <a:solidFill>
                  <a:schemeClr val="dk1"/>
                </a:solidFill>
                <a:latin typeface="Calibri"/>
                <a:ea typeface="Calibri"/>
                <a:cs typeface="Calibri"/>
                <a:sym typeface="Calibri"/>
              </a:rPr>
              <a:t>Desarrollar una mentalidad de crecimiento</a:t>
            </a:r>
            <a:endParaRPr sz="5000" b="1" i="0" u="none" strike="noStrike" cap="none" dirty="0">
              <a:solidFill>
                <a:schemeClr val="dk1"/>
              </a:solidFill>
              <a:latin typeface="Calibri"/>
              <a:ea typeface="Calibri"/>
              <a:cs typeface="Calibri"/>
              <a:sym typeface="Calibri"/>
            </a:endParaRPr>
          </a:p>
        </p:txBody>
      </p:sp>
      <p:sp>
        <p:nvSpPr>
          <p:cNvPr id="423" name="Google Shape;423;g34519fc2d75_0_96">
            <a:extLst>
              <a:ext uri="{FF2B5EF4-FFF2-40B4-BE49-F238E27FC236}">
                <a16:creationId xmlns:a16="http://schemas.microsoft.com/office/drawing/2014/main" id="{07CD92ED-5C13-30B5-7223-A6F4DC0E8480}"/>
              </a:ext>
            </a:extLst>
          </p:cNvPr>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36</a:t>
            </a:fld>
            <a:endParaRPr/>
          </a:p>
        </p:txBody>
      </p:sp>
      <p:graphicFrame>
        <p:nvGraphicFramePr>
          <p:cNvPr id="3" name="Πίνακας 2">
            <a:extLst>
              <a:ext uri="{FF2B5EF4-FFF2-40B4-BE49-F238E27FC236}">
                <a16:creationId xmlns:a16="http://schemas.microsoft.com/office/drawing/2014/main" id="{DA9B2610-6F69-4177-476E-C364EFAE690E}"/>
              </a:ext>
            </a:extLst>
          </p:cNvPr>
          <p:cNvGraphicFramePr>
            <a:graphicFrameLocks noGrp="1"/>
          </p:cNvGraphicFramePr>
          <p:nvPr>
            <p:extLst>
              <p:ext uri="{D42A27DB-BD31-4B8C-83A1-F6EECF244321}">
                <p14:modId xmlns:p14="http://schemas.microsoft.com/office/powerpoint/2010/main" val="1431411679"/>
              </p:ext>
            </p:extLst>
          </p:nvPr>
        </p:nvGraphicFramePr>
        <p:xfrm>
          <a:off x="2365999" y="3112064"/>
          <a:ext cx="13432050" cy="6662086"/>
        </p:xfrm>
        <a:graphic>
          <a:graphicData uri="http://schemas.openxmlformats.org/drawingml/2006/table">
            <a:tbl>
              <a:tblPr/>
              <a:tblGrid>
                <a:gridCol w="2947625">
                  <a:extLst>
                    <a:ext uri="{9D8B030D-6E8A-4147-A177-3AD203B41FA5}">
                      <a16:colId xmlns:a16="http://schemas.microsoft.com/office/drawing/2014/main" val="805740291"/>
                    </a:ext>
                  </a:extLst>
                </a:gridCol>
                <a:gridCol w="5625110">
                  <a:extLst>
                    <a:ext uri="{9D8B030D-6E8A-4147-A177-3AD203B41FA5}">
                      <a16:colId xmlns:a16="http://schemas.microsoft.com/office/drawing/2014/main" val="2239976034"/>
                    </a:ext>
                  </a:extLst>
                </a:gridCol>
                <a:gridCol w="4859315">
                  <a:extLst>
                    <a:ext uri="{9D8B030D-6E8A-4147-A177-3AD203B41FA5}">
                      <a16:colId xmlns:a16="http://schemas.microsoft.com/office/drawing/2014/main" val="218837027"/>
                    </a:ext>
                  </a:extLst>
                </a:gridCol>
              </a:tblGrid>
              <a:tr h="790563">
                <a:tc>
                  <a:txBody>
                    <a:bodyPr/>
                    <a:lstStyle/>
                    <a:p>
                      <a:pPr algn="just">
                        <a:lnSpc>
                          <a:spcPct val="115000"/>
                        </a:lnSpc>
                        <a:spcBef>
                          <a:spcPts val="600"/>
                        </a:spcBef>
                        <a:spcAft>
                          <a:spcPts val="600"/>
                        </a:spcAft>
                        <a:buNone/>
                      </a:pPr>
                      <a:r>
                        <a:rPr lang="en-GB" sz="2200" b="1" dirty="0" err="1">
                          <a:solidFill>
                            <a:srgbClr val="FFFFFF"/>
                          </a:solidFill>
                          <a:effectLst/>
                          <a:latin typeface="Calibri"/>
                          <a:ea typeface="Calibri"/>
                          <a:cs typeface="Calibri"/>
                        </a:rPr>
                        <a:t>Aspecto</a:t>
                      </a:r>
                      <a:r>
                        <a:rPr lang="en-GB" sz="2200" b="1" dirty="0">
                          <a:solidFill>
                            <a:srgbClr val="FFFFFF"/>
                          </a:solidFill>
                          <a:effectLst/>
                          <a:latin typeface="Calibri"/>
                          <a:ea typeface="Calibri"/>
                          <a:cs typeface="Calibri"/>
                        </a:rPr>
                        <a:t> </a:t>
                      </a:r>
                      <a:endParaRPr lang="el-GR" sz="2200" dirty="0">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gn="just">
                        <a:lnSpc>
                          <a:spcPct val="115000"/>
                        </a:lnSpc>
                        <a:spcBef>
                          <a:spcPts val="600"/>
                        </a:spcBef>
                        <a:spcAft>
                          <a:spcPts val="600"/>
                        </a:spcAft>
                        <a:buNone/>
                      </a:pPr>
                      <a:r>
                        <a:rPr lang="en-GB" sz="2200" b="1" dirty="0" err="1">
                          <a:solidFill>
                            <a:srgbClr val="F3F3F3"/>
                          </a:solidFill>
                          <a:effectLst/>
                          <a:latin typeface="Calibri"/>
                          <a:ea typeface="Calibri"/>
                          <a:cs typeface="Calibri"/>
                        </a:rPr>
                        <a:t>Mentalidad</a:t>
                      </a:r>
                      <a:r>
                        <a:rPr lang="en-GB" sz="2200" b="1" dirty="0">
                          <a:solidFill>
                            <a:srgbClr val="F3F3F3"/>
                          </a:solidFill>
                          <a:effectLst/>
                          <a:latin typeface="Calibri"/>
                          <a:ea typeface="Calibri"/>
                          <a:cs typeface="Calibri"/>
                        </a:rPr>
                        <a:t> de </a:t>
                      </a:r>
                      <a:r>
                        <a:rPr lang="en-GB" sz="2200" b="1" dirty="0" err="1">
                          <a:solidFill>
                            <a:srgbClr val="F3F3F3"/>
                          </a:solidFill>
                          <a:effectLst/>
                          <a:latin typeface="Calibri"/>
                          <a:ea typeface="Calibri"/>
                          <a:cs typeface="Calibri"/>
                        </a:rPr>
                        <a:t>crecimiento</a:t>
                      </a:r>
                      <a:endParaRPr lang="el-GR" sz="2200" dirty="0" err="1">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69838"/>
                    </a:solidFill>
                  </a:tcPr>
                </a:tc>
                <a:tc>
                  <a:txBody>
                    <a:bodyPr/>
                    <a:lstStyle/>
                    <a:p>
                      <a:pPr algn="just">
                        <a:lnSpc>
                          <a:spcPct val="115000"/>
                        </a:lnSpc>
                        <a:spcBef>
                          <a:spcPts val="600"/>
                        </a:spcBef>
                        <a:spcAft>
                          <a:spcPts val="600"/>
                        </a:spcAft>
                        <a:buNone/>
                      </a:pPr>
                      <a:r>
                        <a:rPr lang="en-GB" sz="2200" b="1" dirty="0">
                          <a:solidFill>
                            <a:srgbClr val="F3F3F3"/>
                          </a:solidFill>
                          <a:effectLst/>
                          <a:latin typeface="Calibri"/>
                          <a:ea typeface="Calibri"/>
                          <a:cs typeface="Calibri"/>
                        </a:rPr>
                        <a:t> </a:t>
                      </a:r>
                      <a:r>
                        <a:rPr lang="en-GB" sz="2200" b="1" dirty="0" err="1">
                          <a:solidFill>
                            <a:srgbClr val="F3F3F3"/>
                          </a:solidFill>
                          <a:effectLst/>
                          <a:latin typeface="Calibri"/>
                          <a:ea typeface="Calibri"/>
                          <a:cs typeface="Calibri"/>
                        </a:rPr>
                        <a:t>Mentalidad</a:t>
                      </a:r>
                      <a:r>
                        <a:rPr lang="en-GB" sz="2200" b="1" dirty="0">
                          <a:solidFill>
                            <a:srgbClr val="F3F3F3"/>
                          </a:solidFill>
                          <a:effectLst/>
                          <a:latin typeface="Calibri"/>
                          <a:ea typeface="Calibri"/>
                          <a:cs typeface="Calibri"/>
                        </a:rPr>
                        <a:t> </a:t>
                      </a:r>
                      <a:r>
                        <a:rPr lang="en-GB" sz="2200" b="1" dirty="0" err="1">
                          <a:solidFill>
                            <a:srgbClr val="F3F3F3"/>
                          </a:solidFill>
                          <a:effectLst/>
                          <a:latin typeface="Calibri"/>
                          <a:ea typeface="Calibri"/>
                          <a:cs typeface="Calibri"/>
                        </a:rPr>
                        <a:t>fija</a:t>
                      </a:r>
                      <a:endParaRPr lang="el-GR" sz="2200" dirty="0" err="1">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69838"/>
                    </a:solidFill>
                  </a:tcPr>
                </a:tc>
                <a:extLst>
                  <a:ext uri="{0D108BD9-81ED-4DB2-BD59-A6C34878D82A}">
                    <a16:rowId xmlns:a16="http://schemas.microsoft.com/office/drawing/2014/main" val="309147210"/>
                  </a:ext>
                </a:extLst>
              </a:tr>
              <a:tr h="2318788">
                <a:tc>
                  <a:txBody>
                    <a:bodyPr/>
                    <a:lstStyle/>
                    <a:p>
                      <a:pPr algn="l">
                        <a:lnSpc>
                          <a:spcPct val="115000"/>
                        </a:lnSpc>
                        <a:spcBef>
                          <a:spcPts val="600"/>
                        </a:spcBef>
                        <a:spcAft>
                          <a:spcPts val="600"/>
                        </a:spcAft>
                        <a:buNone/>
                      </a:pPr>
                      <a:r>
                        <a:rPr lang="en-GB" sz="2200" b="1" dirty="0" err="1">
                          <a:solidFill>
                            <a:srgbClr val="FFFFFF"/>
                          </a:solidFill>
                          <a:effectLst/>
                          <a:latin typeface="Calibri"/>
                          <a:ea typeface="Calibri"/>
                          <a:cs typeface="Calibri"/>
                        </a:rPr>
                        <a:t>Desafío</a:t>
                      </a:r>
                      <a:endParaRPr lang="el-GR" sz="2200" dirty="0" err="1">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en-GB" sz="2200" dirty="0" err="1">
                          <a:effectLst/>
                          <a:latin typeface="Calibri"/>
                          <a:ea typeface="Calibri"/>
                          <a:cs typeface="Calibri"/>
                        </a:rPr>
                        <a:t>Considerar</a:t>
                      </a:r>
                      <a:r>
                        <a:rPr lang="en-GB" sz="2200" dirty="0">
                          <a:effectLst/>
                          <a:latin typeface="Calibri"/>
                          <a:ea typeface="Calibri"/>
                          <a:cs typeface="Calibri"/>
                        </a:rPr>
                        <a:t> </a:t>
                      </a:r>
                      <a:r>
                        <a:rPr lang="en-GB" sz="2200" dirty="0" err="1">
                          <a:effectLst/>
                          <a:latin typeface="Calibri"/>
                          <a:ea typeface="Calibri"/>
                          <a:cs typeface="Calibri"/>
                        </a:rPr>
                        <a:t>los</a:t>
                      </a:r>
                      <a:r>
                        <a:rPr lang="en-GB" sz="2200" dirty="0">
                          <a:effectLst/>
                          <a:latin typeface="Calibri"/>
                          <a:ea typeface="Calibri"/>
                          <a:cs typeface="Calibri"/>
                        </a:rPr>
                        <a:t> </a:t>
                      </a:r>
                      <a:r>
                        <a:rPr lang="en-GB" sz="2200" dirty="0" err="1">
                          <a:effectLst/>
                          <a:latin typeface="Calibri"/>
                          <a:ea typeface="Calibri"/>
                          <a:cs typeface="Calibri"/>
                        </a:rPr>
                        <a:t>reveses</a:t>
                      </a:r>
                      <a:r>
                        <a:rPr lang="en-GB" sz="2200" dirty="0">
                          <a:effectLst/>
                          <a:latin typeface="Calibri"/>
                          <a:ea typeface="Calibri"/>
                          <a:cs typeface="Calibri"/>
                        </a:rPr>
                        <a:t> </a:t>
                      </a:r>
                      <a:r>
                        <a:rPr lang="en-GB" sz="2200" dirty="0" err="1">
                          <a:effectLst/>
                          <a:latin typeface="Calibri"/>
                          <a:ea typeface="Calibri"/>
                          <a:cs typeface="Calibri"/>
                        </a:rPr>
                        <a:t>como</a:t>
                      </a:r>
                      <a:r>
                        <a:rPr lang="en-GB" sz="2200" dirty="0">
                          <a:effectLst/>
                          <a:latin typeface="Calibri"/>
                          <a:ea typeface="Calibri"/>
                          <a:cs typeface="Calibri"/>
                        </a:rPr>
                        <a:t> </a:t>
                      </a:r>
                      <a:r>
                        <a:rPr lang="en-GB" sz="2200" dirty="0" err="1">
                          <a:effectLst/>
                          <a:latin typeface="Calibri"/>
                          <a:ea typeface="Calibri"/>
                          <a:cs typeface="Calibri"/>
                        </a:rPr>
                        <a:t>peldaños</a:t>
                      </a:r>
                      <a:endParaRPr lang="el-GR" sz="2200" dirty="0" err="1">
                        <a:effectLst/>
                        <a:latin typeface="Calibri"/>
                        <a:ea typeface="Calibri"/>
                        <a:cs typeface="Calibri"/>
                      </a:endParaRPr>
                    </a:p>
                    <a:p>
                      <a:pPr>
                        <a:lnSpc>
                          <a:spcPct val="115000"/>
                        </a:lnSpc>
                        <a:spcBef>
                          <a:spcPts val="600"/>
                        </a:spcBef>
                        <a:spcAft>
                          <a:spcPts val="600"/>
                        </a:spcAft>
                        <a:buNone/>
                      </a:pPr>
                      <a:r>
                        <a:rPr lang="en-GB" sz="2200" dirty="0" err="1">
                          <a:effectLst/>
                          <a:latin typeface="Calibri"/>
                          <a:ea typeface="Calibri"/>
                          <a:cs typeface="Calibri"/>
                        </a:rPr>
                        <a:t>Adaptar</a:t>
                      </a:r>
                      <a:r>
                        <a:rPr lang="en-GB" sz="2200" dirty="0">
                          <a:effectLst/>
                          <a:latin typeface="Calibri"/>
                          <a:ea typeface="Calibri"/>
                          <a:cs typeface="Calibri"/>
                        </a:rPr>
                        <a:t> </a:t>
                      </a:r>
                      <a:r>
                        <a:rPr lang="en-GB" sz="2200" dirty="0" err="1">
                          <a:effectLst/>
                          <a:latin typeface="Calibri"/>
                          <a:ea typeface="Calibri"/>
                          <a:cs typeface="Calibri"/>
                        </a:rPr>
                        <a:t>estrategias</a:t>
                      </a:r>
                      <a:endParaRPr lang="el-GR" sz="2200" dirty="0" err="1">
                        <a:effectLst/>
                        <a:latin typeface="Calibri"/>
                        <a:ea typeface="Calibri"/>
                        <a:cs typeface="Calibri"/>
                      </a:endParaRPr>
                    </a:p>
                    <a:p>
                      <a:pPr>
                        <a:lnSpc>
                          <a:spcPct val="115000"/>
                        </a:lnSpc>
                        <a:spcBef>
                          <a:spcPts val="600"/>
                        </a:spcBef>
                        <a:spcAft>
                          <a:spcPts val="600"/>
                        </a:spcAft>
                        <a:buNone/>
                      </a:pPr>
                      <a:r>
                        <a:rPr lang="en-GB" sz="2200" dirty="0" err="1">
                          <a:effectLst/>
                          <a:latin typeface="Calibri"/>
                          <a:ea typeface="Calibri"/>
                          <a:cs typeface="Calibri"/>
                        </a:rPr>
                        <a:t>Mantener</a:t>
                      </a:r>
                      <a:r>
                        <a:rPr lang="en-GB" sz="2200" dirty="0">
                          <a:effectLst/>
                          <a:latin typeface="Calibri"/>
                          <a:ea typeface="Calibri"/>
                          <a:cs typeface="Calibri"/>
                        </a:rPr>
                        <a:t> la </a:t>
                      </a:r>
                      <a:r>
                        <a:rPr lang="en-GB" sz="2200" dirty="0" err="1">
                          <a:effectLst/>
                          <a:latin typeface="Calibri"/>
                          <a:ea typeface="Calibri"/>
                          <a:cs typeface="Calibri"/>
                        </a:rPr>
                        <a:t>persistencia</a:t>
                      </a:r>
                      <a:endParaRPr lang="el-GR" sz="2200" dirty="0" err="1">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en-GB" sz="2200" dirty="0" err="1">
                          <a:effectLst/>
                          <a:latin typeface="Calibri"/>
                          <a:ea typeface="Calibri"/>
                          <a:cs typeface="Calibri"/>
                        </a:rPr>
                        <a:t>Evitar</a:t>
                      </a:r>
                      <a:r>
                        <a:rPr lang="en-GB" sz="2200" dirty="0">
                          <a:effectLst/>
                          <a:latin typeface="Calibri"/>
                          <a:ea typeface="Calibri"/>
                          <a:cs typeface="Calibri"/>
                        </a:rPr>
                        <a:t> las </a:t>
                      </a:r>
                      <a:r>
                        <a:rPr lang="en-GB" sz="2200" dirty="0" err="1">
                          <a:effectLst/>
                          <a:latin typeface="Calibri"/>
                          <a:ea typeface="Calibri"/>
                          <a:cs typeface="Calibri"/>
                        </a:rPr>
                        <a:t>tareas</a:t>
                      </a:r>
                      <a:r>
                        <a:rPr lang="en-GB" sz="2200" dirty="0">
                          <a:effectLst/>
                          <a:latin typeface="Calibri"/>
                          <a:ea typeface="Calibri"/>
                          <a:cs typeface="Calibri"/>
                        </a:rPr>
                        <a:t> </a:t>
                      </a:r>
                      <a:r>
                        <a:rPr lang="en-GB" sz="2200" dirty="0" err="1">
                          <a:effectLst/>
                          <a:latin typeface="Calibri"/>
                          <a:ea typeface="Calibri"/>
                          <a:cs typeface="Calibri"/>
                        </a:rPr>
                        <a:t>difíciles</a:t>
                      </a:r>
                      <a:endParaRPr lang="el-GR" sz="2200" dirty="0" err="1">
                        <a:effectLst/>
                        <a:latin typeface="Calibri"/>
                        <a:ea typeface="Calibri"/>
                        <a:cs typeface="Calibri"/>
                      </a:endParaRPr>
                    </a:p>
                    <a:p>
                      <a:pPr>
                        <a:lnSpc>
                          <a:spcPct val="115000"/>
                        </a:lnSpc>
                        <a:spcBef>
                          <a:spcPts val="600"/>
                        </a:spcBef>
                        <a:spcAft>
                          <a:spcPts val="600"/>
                        </a:spcAft>
                        <a:buNone/>
                      </a:pPr>
                      <a:r>
                        <a:rPr lang="en-GB" sz="2200" dirty="0" err="1">
                          <a:effectLst/>
                          <a:latin typeface="Calibri"/>
                          <a:ea typeface="Calibri"/>
                          <a:cs typeface="Calibri"/>
                        </a:rPr>
                        <a:t>Rendirse</a:t>
                      </a:r>
                      <a:r>
                        <a:rPr lang="en-GB" sz="2200" dirty="0">
                          <a:effectLst/>
                          <a:latin typeface="Calibri"/>
                          <a:ea typeface="Calibri"/>
                          <a:cs typeface="Calibri"/>
                        </a:rPr>
                        <a:t> </a:t>
                      </a:r>
                      <a:r>
                        <a:rPr lang="en-GB" sz="2200" dirty="0" err="1">
                          <a:effectLst/>
                          <a:latin typeface="Calibri"/>
                          <a:ea typeface="Calibri"/>
                          <a:cs typeface="Calibri"/>
                        </a:rPr>
                        <a:t>rápidamente</a:t>
                      </a:r>
                      <a:endParaRPr lang="el-GR" sz="2200" dirty="0" err="1">
                        <a:effectLst/>
                        <a:latin typeface="Calibri"/>
                        <a:ea typeface="Calibri"/>
                        <a:cs typeface="Calibri"/>
                      </a:endParaRPr>
                    </a:p>
                    <a:p>
                      <a:pPr>
                        <a:lnSpc>
                          <a:spcPct val="115000"/>
                        </a:lnSpc>
                        <a:spcBef>
                          <a:spcPts val="600"/>
                        </a:spcBef>
                        <a:spcAft>
                          <a:spcPts val="600"/>
                        </a:spcAft>
                        <a:buNone/>
                      </a:pPr>
                      <a:r>
                        <a:rPr lang="en-GB" sz="2200" dirty="0">
                          <a:effectLst/>
                          <a:latin typeface="Calibri"/>
                          <a:ea typeface="Calibri"/>
                          <a:cs typeface="Calibri"/>
                        </a:rPr>
                        <a:t>Ver las </a:t>
                      </a:r>
                      <a:r>
                        <a:rPr lang="en-GB" sz="2200" dirty="0" err="1">
                          <a:effectLst/>
                          <a:latin typeface="Calibri"/>
                          <a:ea typeface="Calibri"/>
                          <a:cs typeface="Calibri"/>
                        </a:rPr>
                        <a:t>dificultades</a:t>
                      </a:r>
                      <a:r>
                        <a:rPr lang="en-GB" sz="2200" dirty="0">
                          <a:effectLst/>
                          <a:latin typeface="Calibri"/>
                          <a:ea typeface="Calibri"/>
                          <a:cs typeface="Calibri"/>
                        </a:rPr>
                        <a:t> </a:t>
                      </a:r>
                      <a:r>
                        <a:rPr lang="en-GB" sz="2200" dirty="0" err="1">
                          <a:effectLst/>
                          <a:latin typeface="Calibri"/>
                          <a:ea typeface="Calibri"/>
                          <a:cs typeface="Calibri"/>
                        </a:rPr>
                        <a:t>como</a:t>
                      </a:r>
                      <a:r>
                        <a:rPr lang="en-GB" sz="2200" dirty="0">
                          <a:effectLst/>
                          <a:latin typeface="Calibri"/>
                          <a:ea typeface="Calibri"/>
                          <a:cs typeface="Calibri"/>
                        </a:rPr>
                        <a:t> </a:t>
                      </a:r>
                      <a:r>
                        <a:rPr lang="en-GB" sz="2200" dirty="0" err="1">
                          <a:effectLst/>
                          <a:latin typeface="Calibri"/>
                          <a:ea typeface="Calibri"/>
                          <a:cs typeface="Calibri"/>
                        </a:rPr>
                        <a:t>limitaciones</a:t>
                      </a:r>
                      <a:endParaRPr lang="el-GR" sz="2200" dirty="0" err="1">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8409516"/>
                  </a:ext>
                </a:extLst>
              </a:tr>
              <a:tr h="1233947">
                <a:tc>
                  <a:txBody>
                    <a:bodyPr/>
                    <a:lstStyle/>
                    <a:p>
                      <a:pPr algn="l">
                        <a:lnSpc>
                          <a:spcPct val="115000"/>
                        </a:lnSpc>
                        <a:spcBef>
                          <a:spcPts val="600"/>
                        </a:spcBef>
                        <a:spcAft>
                          <a:spcPts val="600"/>
                        </a:spcAft>
                        <a:buNone/>
                      </a:pPr>
                      <a:r>
                        <a:rPr lang="en-GB" sz="2200" b="1" dirty="0" err="1">
                          <a:solidFill>
                            <a:srgbClr val="FFFFFF"/>
                          </a:solidFill>
                          <a:effectLst/>
                          <a:latin typeface="Calibri"/>
                          <a:ea typeface="Calibri"/>
                          <a:cs typeface="Calibri"/>
                        </a:rPr>
                        <a:t>Retroalimentación</a:t>
                      </a:r>
                      <a:endParaRPr lang="el-GR" sz="2200" dirty="0" err="1">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en-GB" sz="2200" dirty="0" err="1">
                          <a:effectLst/>
                          <a:latin typeface="Calibri"/>
                          <a:ea typeface="Calibri"/>
                          <a:cs typeface="Calibri"/>
                        </a:rPr>
                        <a:t>Buscar</a:t>
                      </a:r>
                      <a:r>
                        <a:rPr lang="en-GB" sz="2200" dirty="0">
                          <a:effectLst/>
                          <a:latin typeface="Calibri"/>
                          <a:ea typeface="Calibri"/>
                          <a:cs typeface="Calibri"/>
                        </a:rPr>
                        <a:t> la </a:t>
                      </a:r>
                      <a:r>
                        <a:rPr lang="en-GB" sz="2200" dirty="0" err="1">
                          <a:effectLst/>
                          <a:latin typeface="Calibri"/>
                          <a:ea typeface="Calibri"/>
                          <a:cs typeface="Calibri"/>
                        </a:rPr>
                        <a:t>retroalimentación</a:t>
                      </a:r>
                      <a:r>
                        <a:rPr lang="en-GB" sz="2200" dirty="0">
                          <a:effectLst/>
                          <a:latin typeface="Calibri"/>
                          <a:ea typeface="Calibri"/>
                          <a:cs typeface="Calibri"/>
                        </a:rPr>
                        <a:t> </a:t>
                      </a:r>
                      <a:r>
                        <a:rPr lang="en-GB" sz="2200" dirty="0" err="1">
                          <a:effectLst/>
                          <a:latin typeface="Calibri"/>
                          <a:ea typeface="Calibri"/>
                          <a:cs typeface="Calibri"/>
                        </a:rPr>
                        <a:t>como</a:t>
                      </a:r>
                      <a:r>
                        <a:rPr lang="en-GB" sz="2200" dirty="0">
                          <a:effectLst/>
                          <a:latin typeface="Calibri"/>
                          <a:ea typeface="Calibri"/>
                          <a:cs typeface="Calibri"/>
                        </a:rPr>
                        <a:t> </a:t>
                      </a:r>
                      <a:r>
                        <a:rPr lang="en-GB" sz="2200" dirty="0" err="1">
                          <a:effectLst/>
                          <a:latin typeface="Calibri"/>
                          <a:ea typeface="Calibri"/>
                          <a:cs typeface="Calibri"/>
                        </a:rPr>
                        <a:t>herramienta</a:t>
                      </a:r>
                      <a:r>
                        <a:rPr lang="en-GB" sz="2200" dirty="0">
                          <a:effectLst/>
                          <a:latin typeface="Calibri"/>
                          <a:ea typeface="Calibri"/>
                          <a:cs typeface="Calibri"/>
                        </a:rPr>
                        <a:t> para </a:t>
                      </a:r>
                      <a:r>
                        <a:rPr lang="en-GB" sz="2200" dirty="0" err="1">
                          <a:effectLst/>
                          <a:latin typeface="Calibri"/>
                          <a:ea typeface="Calibri"/>
                          <a:cs typeface="Calibri"/>
                        </a:rPr>
                        <a:t>mejorar</a:t>
                      </a:r>
                      <a:r>
                        <a:rPr lang="en-GB" sz="2200" dirty="0">
                          <a:effectLst/>
                          <a:latin typeface="Calibri"/>
                          <a:ea typeface="Calibri"/>
                          <a:cs typeface="Calibri"/>
                        </a:rPr>
                        <a:t>, la </a:t>
                      </a:r>
                      <a:r>
                        <a:rPr lang="en-GB" sz="2200" dirty="0" err="1">
                          <a:effectLst/>
                          <a:latin typeface="Calibri"/>
                          <a:ea typeface="Calibri"/>
                          <a:cs typeface="Calibri"/>
                        </a:rPr>
                        <a:t>aplica</a:t>
                      </a:r>
                      <a:r>
                        <a:rPr lang="en-GB" sz="2200" dirty="0">
                          <a:effectLst/>
                          <a:latin typeface="Calibri"/>
                          <a:ea typeface="Calibri"/>
                          <a:cs typeface="Calibri"/>
                        </a:rPr>
                        <a:t> para </a:t>
                      </a:r>
                      <a:r>
                        <a:rPr lang="en-GB" sz="2200" dirty="0" err="1">
                          <a:effectLst/>
                          <a:latin typeface="Calibri"/>
                          <a:ea typeface="Calibri"/>
                          <a:cs typeface="Calibri"/>
                        </a:rPr>
                        <a:t>perfeccionar</a:t>
                      </a:r>
                      <a:r>
                        <a:rPr lang="en-GB" sz="2200" dirty="0">
                          <a:effectLst/>
                          <a:latin typeface="Calibri"/>
                          <a:ea typeface="Calibri"/>
                          <a:cs typeface="Calibri"/>
                        </a:rPr>
                        <a:t> sus </a:t>
                      </a:r>
                      <a:r>
                        <a:rPr lang="en-GB" sz="2200" dirty="0" err="1">
                          <a:effectLst/>
                          <a:latin typeface="Calibri"/>
                          <a:ea typeface="Calibri"/>
                          <a:cs typeface="Calibri"/>
                        </a:rPr>
                        <a:t>habilidades</a:t>
                      </a:r>
                      <a:r>
                        <a:rPr lang="en-GB" sz="2200" dirty="0">
                          <a:effectLst/>
                          <a:latin typeface="Calibri"/>
                          <a:ea typeface="Calibri"/>
                          <a:cs typeface="Calibri"/>
                        </a:rPr>
                        <a:t>.</a:t>
                      </a:r>
                      <a:endParaRPr lang="el-GR" sz="2200" dirty="0">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en-GB" sz="2200" dirty="0">
                          <a:effectLst/>
                          <a:latin typeface="Calibri"/>
                          <a:ea typeface="Calibri"/>
                          <a:cs typeface="Calibri"/>
                        </a:rPr>
                        <a:t>Se </a:t>
                      </a:r>
                      <a:r>
                        <a:rPr lang="en-GB" sz="2200" dirty="0" err="1">
                          <a:effectLst/>
                          <a:latin typeface="Calibri"/>
                          <a:ea typeface="Calibri"/>
                          <a:cs typeface="Calibri"/>
                        </a:rPr>
                        <a:t>siente</a:t>
                      </a:r>
                      <a:r>
                        <a:rPr lang="en-GB" sz="2200" dirty="0">
                          <a:effectLst/>
                          <a:latin typeface="Calibri"/>
                          <a:ea typeface="Calibri"/>
                          <a:cs typeface="Calibri"/>
                        </a:rPr>
                        <a:t> </a:t>
                      </a:r>
                      <a:r>
                        <a:rPr lang="en-GB" sz="2200" dirty="0" err="1">
                          <a:effectLst/>
                          <a:latin typeface="Calibri"/>
                          <a:ea typeface="Calibri"/>
                          <a:cs typeface="Calibri"/>
                        </a:rPr>
                        <a:t>atacado</a:t>
                      </a:r>
                      <a:r>
                        <a:rPr lang="en-GB" sz="2200" dirty="0">
                          <a:effectLst/>
                          <a:latin typeface="Calibri"/>
                          <a:ea typeface="Calibri"/>
                          <a:cs typeface="Calibri"/>
                        </a:rPr>
                        <a:t> </a:t>
                      </a:r>
                      <a:r>
                        <a:rPr lang="en-GB" sz="2200" dirty="0" err="1">
                          <a:effectLst/>
                          <a:latin typeface="Calibri"/>
                          <a:ea typeface="Calibri"/>
                          <a:cs typeface="Calibri"/>
                        </a:rPr>
                        <a:t>personalmente</a:t>
                      </a:r>
                      <a:r>
                        <a:rPr lang="en-GB" sz="2200" dirty="0">
                          <a:effectLst/>
                          <a:latin typeface="Calibri"/>
                          <a:ea typeface="Calibri"/>
                          <a:cs typeface="Calibri"/>
                        </a:rPr>
                        <a:t> </a:t>
                      </a:r>
                      <a:r>
                        <a:rPr lang="en-GB" sz="2200" dirty="0" err="1">
                          <a:effectLst/>
                          <a:latin typeface="Calibri"/>
                          <a:ea typeface="Calibri"/>
                          <a:cs typeface="Calibri"/>
                        </a:rPr>
                        <a:t>por</a:t>
                      </a:r>
                      <a:r>
                        <a:rPr lang="en-GB" sz="2200" dirty="0">
                          <a:effectLst/>
                          <a:latin typeface="Calibri"/>
                          <a:ea typeface="Calibri"/>
                          <a:cs typeface="Calibri"/>
                        </a:rPr>
                        <a:t> las </a:t>
                      </a:r>
                      <a:r>
                        <a:rPr lang="en-GB" sz="2200" dirty="0" err="1">
                          <a:effectLst/>
                          <a:latin typeface="Calibri"/>
                          <a:ea typeface="Calibri"/>
                          <a:cs typeface="Calibri"/>
                        </a:rPr>
                        <a:t>críticas</a:t>
                      </a:r>
                      <a:r>
                        <a:rPr lang="en-GB" sz="2200" dirty="0">
                          <a:effectLst/>
                          <a:latin typeface="Calibri"/>
                          <a:ea typeface="Calibri"/>
                          <a:cs typeface="Calibri"/>
                        </a:rPr>
                        <a:t>, </a:t>
                      </a:r>
                      <a:r>
                        <a:rPr lang="en-GB" sz="2200" dirty="0" err="1">
                          <a:effectLst/>
                          <a:latin typeface="Calibri"/>
                          <a:ea typeface="Calibri"/>
                          <a:cs typeface="Calibri"/>
                        </a:rPr>
                        <a:t>rechaza</a:t>
                      </a:r>
                      <a:r>
                        <a:rPr lang="en-GB" sz="2200" dirty="0">
                          <a:effectLst/>
                          <a:latin typeface="Calibri"/>
                          <a:ea typeface="Calibri"/>
                          <a:cs typeface="Calibri"/>
                        </a:rPr>
                        <a:t> o </a:t>
                      </a:r>
                      <a:r>
                        <a:rPr lang="en-GB" sz="2200" dirty="0" err="1">
                          <a:effectLst/>
                          <a:latin typeface="Calibri"/>
                          <a:ea typeface="Calibri"/>
                          <a:cs typeface="Calibri"/>
                        </a:rPr>
                        <a:t>evita</a:t>
                      </a:r>
                      <a:r>
                        <a:rPr lang="en-GB" sz="2200" dirty="0">
                          <a:effectLst/>
                          <a:latin typeface="Calibri"/>
                          <a:ea typeface="Calibri"/>
                          <a:cs typeface="Calibri"/>
                        </a:rPr>
                        <a:t> la </a:t>
                      </a:r>
                      <a:r>
                        <a:rPr lang="en-GB" sz="2200" dirty="0" err="1">
                          <a:effectLst/>
                          <a:latin typeface="Calibri"/>
                          <a:ea typeface="Calibri"/>
                          <a:cs typeface="Calibri"/>
                        </a:rPr>
                        <a:t>retroalimentación</a:t>
                      </a:r>
                      <a:r>
                        <a:rPr lang="en-GB" sz="2200" dirty="0">
                          <a:effectLst/>
                          <a:latin typeface="Calibri"/>
                          <a:ea typeface="Calibri"/>
                          <a:cs typeface="Calibri"/>
                        </a:rPr>
                        <a:t>.</a:t>
                      </a:r>
                      <a:endParaRPr lang="el-GR" sz="2200" dirty="0">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81317105"/>
                  </a:ext>
                </a:extLst>
              </a:tr>
              <a:tr h="2318788">
                <a:tc>
                  <a:txBody>
                    <a:bodyPr/>
                    <a:lstStyle/>
                    <a:p>
                      <a:pPr algn="l">
                        <a:lnSpc>
                          <a:spcPct val="115000"/>
                        </a:lnSpc>
                        <a:spcBef>
                          <a:spcPts val="600"/>
                        </a:spcBef>
                        <a:spcAft>
                          <a:spcPts val="600"/>
                        </a:spcAft>
                        <a:buNone/>
                      </a:pPr>
                      <a:r>
                        <a:rPr lang="en-GB" sz="2200" b="1" dirty="0" err="1">
                          <a:solidFill>
                            <a:srgbClr val="FFFFFF"/>
                          </a:solidFill>
                          <a:effectLst/>
                          <a:latin typeface="Calibri"/>
                          <a:ea typeface="Calibri"/>
                          <a:cs typeface="Calibri"/>
                        </a:rPr>
                        <a:t>Éxito</a:t>
                      </a:r>
                      <a:r>
                        <a:rPr lang="en-GB" sz="2200" dirty="0">
                          <a:solidFill>
                            <a:srgbClr val="FFFFFF"/>
                          </a:solidFill>
                          <a:effectLst/>
                          <a:latin typeface="Calibri"/>
                          <a:ea typeface="Calibri"/>
                          <a:cs typeface="Calibri"/>
                        </a:rPr>
                        <a:t> </a:t>
                      </a:r>
                      <a:br>
                        <a:rPr lang="en-GB" sz="2200" dirty="0">
                          <a:solidFill>
                            <a:srgbClr val="FFFFFF"/>
                          </a:solidFill>
                          <a:effectLst/>
                          <a:latin typeface="Calibri"/>
                          <a:ea typeface="Calibri"/>
                          <a:cs typeface="Calibri"/>
                        </a:rPr>
                      </a:br>
                      <a:r>
                        <a:rPr lang="en-GB" sz="2200" dirty="0">
                          <a:solidFill>
                            <a:srgbClr val="FFFFFF"/>
                          </a:solidFill>
                          <a:effectLst/>
                          <a:latin typeface="Calibri"/>
                          <a:ea typeface="Calibri"/>
                          <a:cs typeface="Calibri"/>
                        </a:rPr>
                        <a:t>(de </a:t>
                      </a:r>
                      <a:r>
                        <a:rPr lang="en-GB" sz="2200" dirty="0" err="1">
                          <a:solidFill>
                            <a:srgbClr val="FFFFFF"/>
                          </a:solidFill>
                          <a:effectLst/>
                          <a:latin typeface="Calibri"/>
                          <a:ea typeface="Calibri"/>
                          <a:cs typeface="Calibri"/>
                        </a:rPr>
                        <a:t>los</a:t>
                      </a:r>
                      <a:r>
                        <a:rPr lang="en-GB" sz="2200" dirty="0">
                          <a:solidFill>
                            <a:srgbClr val="FFFFFF"/>
                          </a:solidFill>
                          <a:effectLst/>
                          <a:latin typeface="Calibri"/>
                          <a:ea typeface="Calibri"/>
                          <a:cs typeface="Calibri"/>
                        </a:rPr>
                        <a:t> </a:t>
                      </a:r>
                      <a:r>
                        <a:rPr lang="en-GB" sz="2200" dirty="0" err="1">
                          <a:solidFill>
                            <a:srgbClr val="FFFFFF"/>
                          </a:solidFill>
                          <a:effectLst/>
                          <a:latin typeface="Calibri"/>
                          <a:ea typeface="Calibri"/>
                          <a:cs typeface="Calibri"/>
                        </a:rPr>
                        <a:t>demás</a:t>
                      </a:r>
                      <a:r>
                        <a:rPr lang="en-GB" sz="2200" dirty="0">
                          <a:solidFill>
                            <a:srgbClr val="FFFFFF"/>
                          </a:solidFill>
                          <a:effectLst/>
                          <a:latin typeface="Calibri"/>
                          <a:ea typeface="Calibri"/>
                          <a:cs typeface="Calibri"/>
                        </a:rPr>
                        <a:t>) </a:t>
                      </a:r>
                      <a:endParaRPr lang="el-GR" sz="2200" dirty="0">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4A6C2"/>
                    </a:solidFill>
                  </a:tcPr>
                </a:tc>
                <a:tc>
                  <a:txBody>
                    <a:bodyPr/>
                    <a:lstStyle/>
                    <a:p>
                      <a:pPr>
                        <a:lnSpc>
                          <a:spcPct val="115000"/>
                        </a:lnSpc>
                        <a:spcBef>
                          <a:spcPts val="600"/>
                        </a:spcBef>
                        <a:spcAft>
                          <a:spcPts val="600"/>
                        </a:spcAft>
                        <a:buNone/>
                      </a:pPr>
                      <a:r>
                        <a:rPr lang="en-GB" sz="2200" dirty="0">
                          <a:effectLst/>
                          <a:latin typeface="Calibri"/>
                          <a:ea typeface="Calibri"/>
                          <a:cs typeface="Calibri"/>
                        </a:rPr>
                        <a:t>Ver </a:t>
                      </a:r>
                      <a:r>
                        <a:rPr lang="en-GB" sz="2200" dirty="0" err="1">
                          <a:effectLst/>
                          <a:latin typeface="Calibri"/>
                          <a:ea typeface="Calibri"/>
                          <a:cs typeface="Calibri"/>
                        </a:rPr>
                        <a:t>los</a:t>
                      </a:r>
                      <a:r>
                        <a:rPr lang="en-GB" sz="2200" dirty="0">
                          <a:effectLst/>
                          <a:latin typeface="Calibri"/>
                          <a:ea typeface="Calibri"/>
                          <a:cs typeface="Calibri"/>
                        </a:rPr>
                        <a:t> </a:t>
                      </a:r>
                      <a:r>
                        <a:rPr lang="en-GB" sz="2200" dirty="0" err="1">
                          <a:effectLst/>
                          <a:latin typeface="Calibri"/>
                          <a:ea typeface="Calibri"/>
                          <a:cs typeface="Calibri"/>
                        </a:rPr>
                        <a:t>logros</a:t>
                      </a:r>
                      <a:r>
                        <a:rPr lang="en-GB" sz="2200" dirty="0">
                          <a:effectLst/>
                          <a:latin typeface="Calibri"/>
                          <a:ea typeface="Calibri"/>
                          <a:cs typeface="Calibri"/>
                        </a:rPr>
                        <a:t> de </a:t>
                      </a:r>
                      <a:r>
                        <a:rPr lang="en-GB" sz="2200" dirty="0" err="1">
                          <a:effectLst/>
                          <a:latin typeface="Calibri"/>
                          <a:ea typeface="Calibri"/>
                          <a:cs typeface="Calibri"/>
                        </a:rPr>
                        <a:t>los</a:t>
                      </a:r>
                      <a:r>
                        <a:rPr lang="en-GB" sz="2200" dirty="0">
                          <a:effectLst/>
                          <a:latin typeface="Calibri"/>
                          <a:ea typeface="Calibri"/>
                          <a:cs typeface="Calibri"/>
                        </a:rPr>
                        <a:t> </a:t>
                      </a:r>
                      <a:r>
                        <a:rPr lang="en-GB" sz="2200" dirty="0" err="1">
                          <a:effectLst/>
                          <a:latin typeface="Calibri"/>
                          <a:ea typeface="Calibri"/>
                          <a:cs typeface="Calibri"/>
                        </a:rPr>
                        <a:t>demás</a:t>
                      </a:r>
                      <a:r>
                        <a:rPr lang="en-GB" sz="2200" dirty="0">
                          <a:effectLst/>
                          <a:latin typeface="Calibri"/>
                          <a:ea typeface="Calibri"/>
                          <a:cs typeface="Calibri"/>
                        </a:rPr>
                        <a:t> </a:t>
                      </a:r>
                      <a:r>
                        <a:rPr lang="en-GB" sz="2200" dirty="0" err="1">
                          <a:effectLst/>
                          <a:latin typeface="Calibri"/>
                          <a:ea typeface="Calibri"/>
                          <a:cs typeface="Calibri"/>
                        </a:rPr>
                        <a:t>como</a:t>
                      </a:r>
                      <a:r>
                        <a:rPr lang="en-GB" sz="2200" dirty="0">
                          <a:effectLst/>
                          <a:latin typeface="Calibri"/>
                          <a:ea typeface="Calibri"/>
                          <a:cs typeface="Calibri"/>
                        </a:rPr>
                        <a:t> </a:t>
                      </a:r>
                      <a:r>
                        <a:rPr lang="en-GB" sz="2200" dirty="0" err="1">
                          <a:effectLst/>
                          <a:latin typeface="Calibri"/>
                          <a:ea typeface="Calibri"/>
                          <a:cs typeface="Calibri"/>
                        </a:rPr>
                        <a:t>inspiración</a:t>
                      </a:r>
                      <a:endParaRPr lang="el-GR" sz="2200" dirty="0" err="1">
                        <a:effectLst/>
                        <a:latin typeface="Calibri"/>
                        <a:ea typeface="Calibri"/>
                        <a:cs typeface="Calibri"/>
                      </a:endParaRPr>
                    </a:p>
                    <a:p>
                      <a:pPr>
                        <a:lnSpc>
                          <a:spcPct val="115000"/>
                        </a:lnSpc>
                        <a:spcBef>
                          <a:spcPts val="600"/>
                        </a:spcBef>
                        <a:spcAft>
                          <a:spcPts val="600"/>
                        </a:spcAft>
                        <a:buNone/>
                      </a:pPr>
                      <a:r>
                        <a:rPr lang="en-GB" sz="2200" dirty="0">
                          <a:effectLst/>
                          <a:latin typeface="Calibri"/>
                          <a:ea typeface="Calibri"/>
                          <a:cs typeface="Calibri"/>
                        </a:rPr>
                        <a:t>Los </a:t>
                      </a:r>
                      <a:r>
                        <a:rPr lang="en-GB" sz="2200" dirty="0" err="1">
                          <a:effectLst/>
                          <a:latin typeface="Calibri"/>
                          <a:ea typeface="Calibri"/>
                          <a:cs typeface="Calibri"/>
                        </a:rPr>
                        <a:t>estudia</a:t>
                      </a:r>
                      <a:r>
                        <a:rPr lang="en-GB" sz="2200" dirty="0">
                          <a:effectLst/>
                          <a:latin typeface="Calibri"/>
                          <a:ea typeface="Calibri"/>
                          <a:cs typeface="Calibri"/>
                        </a:rPr>
                        <a:t> para </a:t>
                      </a:r>
                      <a:r>
                        <a:rPr lang="en-GB" sz="2200" dirty="0" err="1">
                          <a:effectLst/>
                          <a:latin typeface="Calibri"/>
                          <a:ea typeface="Calibri"/>
                          <a:cs typeface="Calibri"/>
                        </a:rPr>
                        <a:t>aprender</a:t>
                      </a:r>
                      <a:r>
                        <a:rPr lang="en-GB" sz="2200" dirty="0">
                          <a:effectLst/>
                          <a:latin typeface="Calibri"/>
                          <a:ea typeface="Calibri"/>
                          <a:cs typeface="Calibri"/>
                        </a:rPr>
                        <a:t>.</a:t>
                      </a:r>
                      <a:endParaRPr lang="el-GR" sz="2200" dirty="0">
                        <a:effectLst/>
                        <a:latin typeface="Calibri"/>
                        <a:ea typeface="Calibri"/>
                        <a:cs typeface="Calibri"/>
                      </a:endParaRPr>
                    </a:p>
                    <a:p>
                      <a:pPr>
                        <a:lnSpc>
                          <a:spcPct val="115000"/>
                        </a:lnSpc>
                        <a:spcBef>
                          <a:spcPts val="600"/>
                        </a:spcBef>
                        <a:spcAft>
                          <a:spcPts val="600"/>
                        </a:spcAft>
                        <a:buNone/>
                      </a:pPr>
                      <a:r>
                        <a:rPr lang="en-GB" sz="2200" dirty="0" err="1">
                          <a:effectLst/>
                          <a:latin typeface="Calibri"/>
                          <a:ea typeface="Calibri"/>
                          <a:cs typeface="Calibri"/>
                        </a:rPr>
                        <a:t>Celebrar</a:t>
                      </a:r>
                      <a:r>
                        <a:rPr lang="en-GB" sz="2200" dirty="0">
                          <a:effectLst/>
                          <a:latin typeface="Calibri"/>
                          <a:ea typeface="Calibri"/>
                          <a:cs typeface="Calibri"/>
                        </a:rPr>
                        <a:t> a sus </a:t>
                      </a:r>
                      <a:r>
                        <a:rPr lang="en-GB" sz="2200" dirty="0" err="1">
                          <a:effectLst/>
                          <a:latin typeface="Calibri"/>
                          <a:ea typeface="Calibri"/>
                          <a:cs typeface="Calibri"/>
                        </a:rPr>
                        <a:t>compañeros</a:t>
                      </a:r>
                      <a:r>
                        <a:rPr lang="en-GB" sz="2200" dirty="0">
                          <a:effectLst/>
                          <a:latin typeface="Calibri"/>
                          <a:ea typeface="Calibri"/>
                          <a:cs typeface="Calibri"/>
                        </a:rPr>
                        <a:t>.</a:t>
                      </a:r>
                      <a:endParaRPr lang="el-GR" sz="2200" dirty="0">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Bef>
                          <a:spcPts val="600"/>
                        </a:spcBef>
                        <a:spcAft>
                          <a:spcPts val="600"/>
                        </a:spcAft>
                        <a:buNone/>
                      </a:pPr>
                      <a:r>
                        <a:rPr lang="en-GB" sz="2200" dirty="0" err="1">
                          <a:effectLst/>
                          <a:latin typeface="Calibri"/>
                          <a:ea typeface="Calibri"/>
                          <a:cs typeface="Calibri"/>
                        </a:rPr>
                        <a:t>Sentir</a:t>
                      </a:r>
                      <a:r>
                        <a:rPr lang="en-GB" sz="2200" dirty="0">
                          <a:effectLst/>
                          <a:latin typeface="Calibri"/>
                          <a:ea typeface="Calibri"/>
                          <a:cs typeface="Calibri"/>
                        </a:rPr>
                        <a:t> </a:t>
                      </a:r>
                      <a:r>
                        <a:rPr lang="en-GB" sz="2200" dirty="0" err="1">
                          <a:effectLst/>
                          <a:latin typeface="Calibri"/>
                          <a:ea typeface="Calibri"/>
                          <a:cs typeface="Calibri"/>
                        </a:rPr>
                        <a:t>envidia</a:t>
                      </a:r>
                      <a:r>
                        <a:rPr lang="en-GB" sz="2200" dirty="0">
                          <a:effectLst/>
                          <a:latin typeface="Calibri"/>
                          <a:ea typeface="Calibri"/>
                          <a:cs typeface="Calibri"/>
                        </a:rPr>
                        <a:t> o </a:t>
                      </a:r>
                      <a:r>
                        <a:rPr lang="en-GB" sz="2200" dirty="0" err="1">
                          <a:effectLst/>
                          <a:latin typeface="Calibri"/>
                          <a:ea typeface="Calibri"/>
                          <a:cs typeface="Calibri"/>
                        </a:rPr>
                        <a:t>amenazado</a:t>
                      </a:r>
                      <a:r>
                        <a:rPr lang="en-GB" sz="2200" dirty="0">
                          <a:effectLst/>
                          <a:latin typeface="Calibri"/>
                          <a:ea typeface="Calibri"/>
                          <a:cs typeface="Calibri"/>
                        </a:rPr>
                        <a:t> </a:t>
                      </a:r>
                      <a:r>
                        <a:rPr lang="en-GB" sz="2200" dirty="0" err="1">
                          <a:effectLst/>
                          <a:latin typeface="Calibri"/>
                          <a:ea typeface="Calibri"/>
                          <a:cs typeface="Calibri"/>
                        </a:rPr>
                        <a:t>por</a:t>
                      </a:r>
                      <a:r>
                        <a:rPr lang="en-GB" sz="2200" dirty="0">
                          <a:effectLst/>
                          <a:latin typeface="Calibri"/>
                          <a:ea typeface="Calibri"/>
                          <a:cs typeface="Calibri"/>
                        </a:rPr>
                        <a:t> </a:t>
                      </a:r>
                      <a:r>
                        <a:rPr lang="en-GB" sz="2200" dirty="0" err="1">
                          <a:effectLst/>
                          <a:latin typeface="Calibri"/>
                          <a:ea typeface="Calibri"/>
                          <a:cs typeface="Calibri"/>
                        </a:rPr>
                        <a:t>el</a:t>
                      </a:r>
                      <a:r>
                        <a:rPr lang="en-GB" sz="2200" dirty="0">
                          <a:effectLst/>
                          <a:latin typeface="Calibri"/>
                          <a:ea typeface="Calibri"/>
                          <a:cs typeface="Calibri"/>
                        </a:rPr>
                        <a:t> </a:t>
                      </a:r>
                      <a:r>
                        <a:rPr lang="en-GB" sz="2200" dirty="0" err="1">
                          <a:effectLst/>
                          <a:latin typeface="Calibri"/>
                          <a:ea typeface="Calibri"/>
                          <a:cs typeface="Calibri"/>
                        </a:rPr>
                        <a:t>éxito</a:t>
                      </a:r>
                      <a:r>
                        <a:rPr lang="en-GB" sz="2200" dirty="0">
                          <a:effectLst/>
                          <a:latin typeface="Calibri"/>
                          <a:ea typeface="Calibri"/>
                          <a:cs typeface="Calibri"/>
                        </a:rPr>
                        <a:t> de </a:t>
                      </a:r>
                      <a:r>
                        <a:rPr lang="en-GB" sz="2200" dirty="0" err="1">
                          <a:effectLst/>
                          <a:latin typeface="Calibri"/>
                          <a:ea typeface="Calibri"/>
                          <a:cs typeface="Calibri"/>
                        </a:rPr>
                        <a:t>los</a:t>
                      </a:r>
                      <a:r>
                        <a:rPr lang="en-GB" sz="2200" dirty="0">
                          <a:effectLst/>
                          <a:latin typeface="Calibri"/>
                          <a:ea typeface="Calibri"/>
                          <a:cs typeface="Calibri"/>
                        </a:rPr>
                        <a:t> </a:t>
                      </a:r>
                      <a:r>
                        <a:rPr lang="en-GB" sz="2200" dirty="0" err="1">
                          <a:effectLst/>
                          <a:latin typeface="Calibri"/>
                          <a:ea typeface="Calibri"/>
                          <a:cs typeface="Calibri"/>
                        </a:rPr>
                        <a:t>demás</a:t>
                      </a:r>
                      <a:endParaRPr lang="el-GR" sz="2200" dirty="0" err="1">
                        <a:effectLst/>
                        <a:latin typeface="Calibri"/>
                        <a:ea typeface="Calibri"/>
                        <a:cs typeface="Calibri"/>
                      </a:endParaRPr>
                    </a:p>
                    <a:p>
                      <a:pPr>
                        <a:lnSpc>
                          <a:spcPct val="115000"/>
                        </a:lnSpc>
                        <a:spcBef>
                          <a:spcPts val="600"/>
                        </a:spcBef>
                        <a:spcAft>
                          <a:spcPts val="600"/>
                        </a:spcAft>
                        <a:buNone/>
                      </a:pPr>
                      <a:r>
                        <a:rPr lang="en-GB" sz="2200" dirty="0" err="1">
                          <a:effectLst/>
                          <a:latin typeface="Calibri"/>
                          <a:ea typeface="Calibri"/>
                          <a:cs typeface="Calibri"/>
                        </a:rPr>
                        <a:t>Evitar</a:t>
                      </a:r>
                      <a:r>
                        <a:rPr lang="en-GB" sz="2200" dirty="0">
                          <a:effectLst/>
                          <a:latin typeface="Calibri"/>
                          <a:ea typeface="Calibri"/>
                          <a:cs typeface="Calibri"/>
                        </a:rPr>
                        <a:t> </a:t>
                      </a:r>
                      <a:r>
                        <a:rPr lang="en-GB" sz="2200" dirty="0" err="1">
                          <a:effectLst/>
                          <a:latin typeface="Calibri"/>
                          <a:ea typeface="Calibri"/>
                          <a:cs typeface="Calibri"/>
                        </a:rPr>
                        <a:t>situaciones</a:t>
                      </a:r>
                      <a:r>
                        <a:rPr lang="en-GB" sz="2200" dirty="0">
                          <a:effectLst/>
                          <a:latin typeface="Calibri"/>
                          <a:ea typeface="Calibri"/>
                          <a:cs typeface="Calibri"/>
                        </a:rPr>
                        <a:t> de </a:t>
                      </a:r>
                      <a:r>
                        <a:rPr lang="en-GB" sz="2200" dirty="0" err="1">
                          <a:effectLst/>
                          <a:latin typeface="Calibri"/>
                          <a:ea typeface="Calibri"/>
                          <a:cs typeface="Calibri"/>
                        </a:rPr>
                        <a:t>comparación</a:t>
                      </a:r>
                      <a:r>
                        <a:rPr lang="en-GB" sz="2200" dirty="0">
                          <a:effectLst/>
                          <a:latin typeface="Calibri"/>
                          <a:ea typeface="Calibri"/>
                          <a:cs typeface="Calibri"/>
                        </a:rPr>
                        <a:t>.</a:t>
                      </a:r>
                      <a:endParaRPr lang="el-GR" sz="2200" dirty="0">
                        <a:effectLst/>
                        <a:latin typeface="Calibri"/>
                        <a:ea typeface="Calibri"/>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59858515"/>
                  </a:ext>
                </a:extLst>
              </a:tr>
            </a:tbl>
          </a:graphicData>
        </a:graphic>
      </p:graphicFrame>
    </p:spTree>
    <p:extLst>
      <p:ext uri="{BB962C8B-B14F-4D97-AF65-F5344CB8AC3E}">
        <p14:creationId xmlns:p14="http://schemas.microsoft.com/office/powerpoint/2010/main" val="30017906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418">
          <a:extLst>
            <a:ext uri="{FF2B5EF4-FFF2-40B4-BE49-F238E27FC236}">
              <a16:creationId xmlns:a16="http://schemas.microsoft.com/office/drawing/2014/main" id="{1D49F865-3AFA-0888-AA95-40097AAB780C}"/>
            </a:ext>
          </a:extLst>
        </p:cNvPr>
        <p:cNvGrpSpPr/>
        <p:nvPr/>
      </p:nvGrpSpPr>
      <p:grpSpPr>
        <a:xfrm>
          <a:off x="0" y="0"/>
          <a:ext cx="0" cy="0"/>
          <a:chOff x="0" y="0"/>
          <a:chExt cx="0" cy="0"/>
        </a:xfrm>
      </p:grpSpPr>
      <p:sp>
        <p:nvSpPr>
          <p:cNvPr id="419" name="Google Shape;419;g34519fc2d75_0_96">
            <a:extLst>
              <a:ext uri="{FF2B5EF4-FFF2-40B4-BE49-F238E27FC236}">
                <a16:creationId xmlns:a16="http://schemas.microsoft.com/office/drawing/2014/main" id="{32B8320A-75D9-1F2C-5290-26C2C7D94950}"/>
              </a:ext>
            </a:extLst>
          </p:cNvPr>
          <p:cNvSpPr/>
          <p:nvPr/>
        </p:nvSpPr>
        <p:spPr>
          <a:xfrm rot="10800000" flipH="1">
            <a:off x="-1033803" y="-67745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0" name="Google Shape;420;g34519fc2d75_0_96">
            <a:extLst>
              <a:ext uri="{FF2B5EF4-FFF2-40B4-BE49-F238E27FC236}">
                <a16:creationId xmlns:a16="http://schemas.microsoft.com/office/drawing/2014/main" id="{9F176A8D-2E36-6C38-F1C9-790AC01AC56C}"/>
              </a:ext>
            </a:extLst>
          </p:cNvPr>
          <p:cNvSpPr/>
          <p:nvPr/>
        </p:nvSpPr>
        <p:spPr>
          <a:xfrm rot="10800000">
            <a:off x="1997725" y="11085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1" name="Google Shape;421;g34519fc2d75_0_96">
            <a:extLst>
              <a:ext uri="{FF2B5EF4-FFF2-40B4-BE49-F238E27FC236}">
                <a16:creationId xmlns:a16="http://schemas.microsoft.com/office/drawing/2014/main" id="{5DDA0192-A062-A3B2-7BB6-F862C1158FEC}"/>
              </a:ext>
            </a:extLst>
          </p:cNvPr>
          <p:cNvSpPr txBox="1"/>
          <p:nvPr/>
        </p:nvSpPr>
        <p:spPr>
          <a:xfrm>
            <a:off x="881300" y="3319936"/>
            <a:ext cx="11406900" cy="6547906"/>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300"/>
              <a:buFont typeface="Arial"/>
              <a:buNone/>
            </a:pPr>
            <a:r>
              <a:rPr lang="en-GB" sz="2300" b="1" i="0" u="none" strike="noStrike" cap="none" dirty="0">
                <a:solidFill>
                  <a:schemeClr val="dk1"/>
                </a:solidFill>
                <a:latin typeface="Calibri"/>
                <a:ea typeface="Calibri"/>
                <a:cs typeface="Calibri"/>
                <a:sym typeface="Calibri"/>
              </a:rPr>
              <a:t>La transferibilidad y el valor duradero de las habilidades sociales</a:t>
            </a:r>
            <a:endParaRPr sz="2300" b="1"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Definición de la OCDE: </a:t>
            </a:r>
            <a:r>
              <a:rPr lang="en-GB" sz="2300" b="0" i="0" u="none" strike="noStrike" cap="none" dirty="0">
                <a:solidFill>
                  <a:schemeClr val="dk1"/>
                </a:solidFill>
                <a:latin typeface="Calibri"/>
                <a:ea typeface="Calibri"/>
                <a:cs typeface="Calibri"/>
                <a:sym typeface="Calibri"/>
              </a:rPr>
              <a:t>Capacidades para utilizar de forma responsable los conocimientos, las actitudes y los valores con el fin de alcanzar objetivos, lo que permite a las personas satisfacer demandas complejas en cualquier entorno.</a:t>
            </a:r>
            <a:endParaRPr sz="2300" b="0"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El futuro del trabajo: </a:t>
            </a:r>
            <a:r>
              <a:rPr lang="en-GB" sz="2300" b="0" i="0" u="none" strike="noStrike" cap="none" dirty="0">
                <a:solidFill>
                  <a:schemeClr val="dk1"/>
                </a:solidFill>
                <a:latin typeface="Calibri"/>
                <a:ea typeface="Calibri"/>
                <a:cs typeface="Calibri"/>
                <a:sym typeface="Calibri"/>
              </a:rPr>
              <a:t>Son cualidades que la inteligencia artificial y las máquinas no pueden replicar fácilmente (inteligencia emocional, juicio crítico) y que son cruciales para el aprendizaje permanente y para lidiar con la ambigüedad.</a:t>
            </a:r>
            <a:endParaRPr sz="2300" b="0"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Competencia global: </a:t>
            </a:r>
            <a:r>
              <a:rPr lang="en-GB" sz="2300" b="0" i="0" u="none" strike="noStrike" cap="none" dirty="0">
                <a:solidFill>
                  <a:schemeClr val="dk1"/>
                </a:solidFill>
                <a:latin typeface="Calibri"/>
                <a:ea typeface="Calibri"/>
                <a:cs typeface="Calibri"/>
                <a:sym typeface="Calibri"/>
              </a:rPr>
              <a:t>Promover la comunicación y la colaboración respetuosas entre diversas culturas y entornos profesionales.</a:t>
            </a:r>
            <a:endParaRPr sz="2300" b="0" i="0" u="none" strike="noStrike" cap="none" dirty="0">
              <a:solidFill>
                <a:schemeClr val="dk1"/>
              </a:solidFill>
              <a:latin typeface="Calibri"/>
              <a:ea typeface="Calibri"/>
              <a:cs typeface="Calibri"/>
              <a:sym typeface="Calibri"/>
            </a:endParaRPr>
          </a:p>
          <a:p>
            <a:pPr marL="622300" marR="0" lvl="0" indent="-546100" algn="just" rtl="0">
              <a:lnSpc>
                <a:spcPct val="150000"/>
              </a:lnSpc>
              <a:spcBef>
                <a:spcPts val="1200"/>
              </a:spcBef>
              <a:spcAft>
                <a:spcPts val="0"/>
              </a:spcAft>
              <a:buClr>
                <a:srgbClr val="04A6C2"/>
              </a:buClr>
              <a:buSzPts val="2300"/>
              <a:buFont typeface="Noto Sans Symbols"/>
              <a:buChar char="⮚"/>
            </a:pPr>
            <a:r>
              <a:rPr lang="en-GB" sz="2300" b="1" i="0" u="none" strike="noStrike" cap="none" dirty="0">
                <a:solidFill>
                  <a:schemeClr val="dk1"/>
                </a:solidFill>
                <a:latin typeface="Calibri"/>
                <a:ea typeface="Calibri"/>
                <a:cs typeface="Calibri"/>
                <a:sym typeface="Calibri"/>
              </a:rPr>
              <a:t>«Habilidades de fusión»: </a:t>
            </a:r>
            <a:r>
              <a:rPr lang="en-GB" sz="2300" b="0" i="0" u="none" strike="noStrike" cap="none" dirty="0">
                <a:solidFill>
                  <a:schemeClr val="dk1"/>
                </a:solidFill>
                <a:latin typeface="Calibri"/>
                <a:ea typeface="Calibri"/>
                <a:cs typeface="Calibri"/>
                <a:sym typeface="Calibri"/>
              </a:rPr>
              <a:t>combinar capacidades emocionales, cognitivas y prácticas para preparar a las personas para las oportunidades </a:t>
            </a:r>
            <a:r>
              <a:rPr lang="en-GB" sz="2300" b="0" i="0" u="none" strike="noStrike" cap="none" dirty="0" err="1">
                <a:solidFill>
                  <a:schemeClr val="dk1"/>
                </a:solidFill>
                <a:latin typeface="Calibri"/>
                <a:ea typeface="Calibri"/>
                <a:cs typeface="Calibri"/>
                <a:sym typeface="Calibri"/>
              </a:rPr>
              <a:t>futuras</a:t>
            </a:r>
            <a:r>
              <a:rPr lang="en-GB" sz="2300" b="0" i="0" u="none" strike="noStrike" cap="none" dirty="0">
                <a:solidFill>
                  <a:schemeClr val="dk1"/>
                </a:solidFill>
                <a:latin typeface="Calibri"/>
                <a:ea typeface="Calibri"/>
                <a:cs typeface="Calibri"/>
                <a:sym typeface="Calibri"/>
              </a:rPr>
              <a:t>.</a:t>
            </a:r>
            <a:endParaRPr sz="2300" b="0" i="0" u="none" strike="noStrike" cap="none" dirty="0">
              <a:solidFill>
                <a:schemeClr val="dk1"/>
              </a:solidFill>
              <a:latin typeface="Calibri"/>
              <a:ea typeface="Calibri"/>
              <a:cs typeface="Calibri"/>
              <a:sym typeface="Calibri"/>
            </a:endParaRPr>
          </a:p>
        </p:txBody>
      </p:sp>
      <p:sp>
        <p:nvSpPr>
          <p:cNvPr id="422" name="Google Shape;422;g34519fc2d75_0_96">
            <a:extLst>
              <a:ext uri="{FF2B5EF4-FFF2-40B4-BE49-F238E27FC236}">
                <a16:creationId xmlns:a16="http://schemas.microsoft.com/office/drawing/2014/main" id="{DB815088-AA50-F0C1-7DA8-900DE5086138}"/>
              </a:ext>
            </a:extLst>
          </p:cNvPr>
          <p:cNvSpPr txBox="1"/>
          <p:nvPr/>
        </p:nvSpPr>
        <p:spPr>
          <a:xfrm>
            <a:off x="2292424" y="2239595"/>
            <a:ext cx="15106576" cy="7847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4500" b="1" i="0" u="none" strike="noStrike" cap="none" dirty="0" err="1">
                <a:solidFill>
                  <a:schemeClr val="dk1"/>
                </a:solidFill>
                <a:latin typeface="Calibri"/>
                <a:ea typeface="Calibri"/>
                <a:cs typeface="Calibri"/>
                <a:sym typeface="Calibri"/>
              </a:rPr>
              <a:t>Transversalidad</a:t>
            </a:r>
            <a:r>
              <a:rPr lang="en-GB" sz="4500" b="1" i="0" u="none" strike="noStrike" cap="none" dirty="0">
                <a:solidFill>
                  <a:schemeClr val="dk1"/>
                </a:solidFill>
                <a:latin typeface="Calibri"/>
                <a:ea typeface="Calibri"/>
                <a:cs typeface="Calibri"/>
                <a:sym typeface="Calibri"/>
              </a:rPr>
              <a:t> y </a:t>
            </a:r>
            <a:r>
              <a:rPr lang="en-GB" sz="4500" b="1" i="0" u="none" strike="noStrike" cap="none" dirty="0" err="1">
                <a:solidFill>
                  <a:schemeClr val="dk1"/>
                </a:solidFill>
                <a:latin typeface="Calibri"/>
                <a:ea typeface="Calibri"/>
                <a:cs typeface="Calibri"/>
                <a:sym typeface="Calibri"/>
              </a:rPr>
              <a:t>valor</a:t>
            </a:r>
            <a:r>
              <a:rPr lang="en-GB" sz="4500" b="1" i="0" u="none" strike="noStrike" cap="none" dirty="0">
                <a:solidFill>
                  <a:schemeClr val="dk1"/>
                </a:solidFill>
                <a:latin typeface="Calibri"/>
                <a:ea typeface="Calibri"/>
                <a:cs typeface="Calibri"/>
                <a:sym typeface="Calibri"/>
              </a:rPr>
              <a:t> perdurable de las </a:t>
            </a:r>
            <a:r>
              <a:rPr lang="en-GB" sz="4500" b="1" i="0" u="none" strike="noStrike" cap="none" dirty="0" err="1">
                <a:solidFill>
                  <a:schemeClr val="dk1"/>
                </a:solidFill>
                <a:latin typeface="Calibri"/>
                <a:ea typeface="Calibri"/>
                <a:cs typeface="Calibri"/>
                <a:sym typeface="Calibri"/>
              </a:rPr>
              <a:t>habilidades</a:t>
            </a:r>
            <a:r>
              <a:rPr lang="en-GB" sz="4500" b="1" i="0" u="none" strike="noStrike" cap="none" dirty="0">
                <a:solidFill>
                  <a:schemeClr val="dk1"/>
                </a:solidFill>
                <a:latin typeface="Calibri"/>
                <a:ea typeface="Calibri"/>
                <a:cs typeface="Calibri"/>
                <a:sym typeface="Calibri"/>
              </a:rPr>
              <a:t> </a:t>
            </a:r>
            <a:r>
              <a:rPr lang="en-GB" sz="4500" b="1" i="0" u="none" strike="noStrike" cap="none" dirty="0" err="1">
                <a:solidFill>
                  <a:schemeClr val="dk1"/>
                </a:solidFill>
                <a:latin typeface="Calibri"/>
                <a:ea typeface="Calibri"/>
                <a:cs typeface="Calibri"/>
                <a:sym typeface="Calibri"/>
              </a:rPr>
              <a:t>sociales</a:t>
            </a:r>
            <a:endParaRPr sz="4500" b="1" i="0" u="none" strike="noStrike" cap="none" dirty="0">
              <a:solidFill>
                <a:schemeClr val="dk1"/>
              </a:solidFill>
              <a:latin typeface="Calibri"/>
              <a:ea typeface="Calibri"/>
              <a:cs typeface="Calibri"/>
              <a:sym typeface="Calibri"/>
            </a:endParaRPr>
          </a:p>
        </p:txBody>
      </p:sp>
      <p:sp>
        <p:nvSpPr>
          <p:cNvPr id="423" name="Google Shape;423;g34519fc2d75_0_96">
            <a:extLst>
              <a:ext uri="{FF2B5EF4-FFF2-40B4-BE49-F238E27FC236}">
                <a16:creationId xmlns:a16="http://schemas.microsoft.com/office/drawing/2014/main" id="{CC787F8D-3F36-174E-3BF2-4F7850678980}"/>
              </a:ext>
            </a:extLst>
          </p:cNvPr>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37</a:t>
            </a:fld>
            <a:endParaRPr/>
          </a:p>
        </p:txBody>
      </p:sp>
      <p:pic>
        <p:nvPicPr>
          <p:cNvPr id="424" name="Google Shape;424;g34519fc2d75_0_96">
            <a:extLst>
              <a:ext uri="{FF2B5EF4-FFF2-40B4-BE49-F238E27FC236}">
                <a16:creationId xmlns:a16="http://schemas.microsoft.com/office/drawing/2014/main" id="{EB0DFC29-AFE5-67A7-6FE3-B92360F05AF2}"/>
              </a:ext>
            </a:extLst>
          </p:cNvPr>
          <p:cNvPicPr preferRelativeResize="0"/>
          <p:nvPr/>
        </p:nvPicPr>
        <p:blipFill rotWithShape="1">
          <a:blip r:embed="rId5">
            <a:alphaModFix/>
          </a:blip>
          <a:srcRect/>
          <a:stretch/>
        </p:blipFill>
        <p:spPr>
          <a:xfrm>
            <a:off x="12288200" y="3726455"/>
            <a:ext cx="6514450" cy="5428345"/>
          </a:xfrm>
          <a:prstGeom prst="rect">
            <a:avLst/>
          </a:prstGeom>
          <a:noFill/>
          <a:ln>
            <a:noFill/>
          </a:ln>
        </p:spPr>
      </p:pic>
    </p:spTree>
    <p:extLst>
      <p:ext uri="{BB962C8B-B14F-4D97-AF65-F5344CB8AC3E}">
        <p14:creationId xmlns:p14="http://schemas.microsoft.com/office/powerpoint/2010/main" val="7439948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g34519fc2d75_0_104"/>
          <p:cNvSpPr/>
          <p:nvPr/>
        </p:nvSpPr>
        <p:spPr>
          <a:xfrm rot="10800000" flipH="1">
            <a:off x="-1033803" y="-652918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31" name="Google Shape;431;g34519fc2d75_0_104"/>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32" name="Google Shape;432;g34519fc2d75_0_104"/>
          <p:cNvSpPr txBox="1"/>
          <p:nvPr/>
        </p:nvSpPr>
        <p:spPr>
          <a:xfrm>
            <a:off x="1110500" y="4202825"/>
            <a:ext cx="10805400" cy="478710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000"/>
              <a:buFont typeface="Arial"/>
              <a:buNone/>
            </a:pPr>
            <a:r>
              <a:rPr lang="en-GB" sz="3000" b="1" i="0" u="none" strike="noStrike" cap="none">
                <a:solidFill>
                  <a:schemeClr val="dk1"/>
                </a:solidFill>
                <a:latin typeface="Calibri"/>
                <a:ea typeface="Calibri"/>
                <a:cs typeface="Calibri"/>
                <a:sym typeface="Calibri"/>
              </a:rPr>
              <a:t>Las 10 habilidades sociales del futuro (Foro Económico Mundial):</a:t>
            </a:r>
            <a:endParaRPr sz="3000" b="1"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Pensamiento analítico</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Resiliencia, flexibilidad y agilidad</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Liderazgo e influencia social</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Pensamiento creativo</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a:pPr>
            <a:r>
              <a:rPr lang="en-GB" sz="3000" b="0" i="0" u="none" strike="noStrike" cap="none">
                <a:solidFill>
                  <a:schemeClr val="dk1"/>
                </a:solidFill>
                <a:latin typeface="Calibri"/>
                <a:ea typeface="Calibri"/>
                <a:cs typeface="Calibri"/>
                <a:sym typeface="Calibri"/>
              </a:rPr>
              <a:t>Motivación y conciencia de uno mismo</a:t>
            </a:r>
            <a:endParaRPr sz="3000" b="0" i="0" u="none" strike="noStrike" cap="none">
              <a:solidFill>
                <a:schemeClr val="dk1"/>
              </a:solidFill>
              <a:latin typeface="Calibri"/>
              <a:ea typeface="Calibri"/>
              <a:cs typeface="Calibri"/>
              <a:sym typeface="Calibri"/>
            </a:endParaRPr>
          </a:p>
        </p:txBody>
      </p:sp>
      <p:sp>
        <p:nvSpPr>
          <p:cNvPr id="433" name="Google Shape;433;g34519fc2d75_0_104"/>
          <p:cNvSpPr txBox="1"/>
          <p:nvPr/>
        </p:nvSpPr>
        <p:spPr>
          <a:xfrm>
            <a:off x="618150" y="2822325"/>
            <a:ext cx="1653735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Transversalidad y valor duradero de las habilidades sociales</a:t>
            </a:r>
            <a:endParaRPr/>
          </a:p>
        </p:txBody>
      </p:sp>
      <p:sp>
        <p:nvSpPr>
          <p:cNvPr id="434" name="Google Shape;434;g34519fc2d75_0_104"/>
          <p:cNvSpPr txBox="1"/>
          <p:nvPr/>
        </p:nvSpPr>
        <p:spPr>
          <a:xfrm>
            <a:off x="9074250" y="4202825"/>
            <a:ext cx="8023500" cy="4787100"/>
          </a:xfrm>
          <a:prstGeom prst="rect">
            <a:avLst/>
          </a:prstGeom>
          <a:noFill/>
          <a:ln>
            <a:noFill/>
          </a:ln>
        </p:spPr>
        <p:txBody>
          <a:bodyPr spcFirstLastPara="1" wrap="square" lIns="91425" tIns="45700" rIns="91425" bIns="45700" anchor="t" anchorCtr="0">
            <a:spAutoFit/>
          </a:bodyPr>
          <a:lstStyle/>
          <a:p>
            <a:pPr marL="457200" marR="0" lvl="0" indent="0" algn="just" rtl="0">
              <a:lnSpc>
                <a:spcPct val="150000"/>
              </a:lnSpc>
              <a:spcBef>
                <a:spcPts val="1200"/>
              </a:spcBef>
              <a:spcAft>
                <a:spcPts val="0"/>
              </a:spcAft>
              <a:buClr>
                <a:srgbClr val="000000"/>
              </a:buClr>
              <a:buSzPts val="3000"/>
              <a:buFont typeface="Arial"/>
              <a:buNone/>
            </a:pP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Conocimientos tecnológicos</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Empatía y escucha activa</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Curiosidad y aprendizaje permanente</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Gestión del talento</a:t>
            </a:r>
            <a:endParaRPr sz="3000" b="0" i="0" u="none" strike="noStrike" cap="none">
              <a:solidFill>
                <a:schemeClr val="dk1"/>
              </a:solidFill>
              <a:latin typeface="Calibri"/>
              <a:ea typeface="Calibri"/>
              <a:cs typeface="Calibri"/>
              <a:sym typeface="Calibri"/>
            </a:endParaRPr>
          </a:p>
          <a:p>
            <a:pPr marL="457200" marR="0" lvl="0" indent="-419100" algn="just" rtl="0">
              <a:lnSpc>
                <a:spcPct val="150000"/>
              </a:lnSpc>
              <a:spcBef>
                <a:spcPts val="1200"/>
              </a:spcBef>
              <a:spcAft>
                <a:spcPts val="0"/>
              </a:spcAft>
              <a:buClr>
                <a:srgbClr val="04A6C2"/>
              </a:buClr>
              <a:buSzPts val="3000"/>
              <a:buFont typeface="Noto Sans Symbols"/>
              <a:buAutoNum type="arabicPeriod" startAt="6"/>
            </a:pPr>
            <a:r>
              <a:rPr lang="en-GB" sz="3000" b="0" i="0" u="none" strike="noStrike" cap="none">
                <a:solidFill>
                  <a:schemeClr val="dk1"/>
                </a:solidFill>
                <a:latin typeface="Calibri"/>
                <a:ea typeface="Calibri"/>
                <a:cs typeface="Calibri"/>
                <a:sym typeface="Calibri"/>
              </a:rPr>
              <a:t>Orientación al servicio y enfoque en el cliente</a:t>
            </a:r>
            <a:endParaRPr sz="3000" b="0" i="0" u="none" strike="noStrike" cap="none">
              <a:solidFill>
                <a:schemeClr val="dk1"/>
              </a:solidFill>
              <a:latin typeface="Calibri"/>
              <a:ea typeface="Calibri"/>
              <a:cs typeface="Calibri"/>
              <a:sym typeface="Calibri"/>
            </a:endParaRPr>
          </a:p>
        </p:txBody>
      </p:sp>
      <p:sp>
        <p:nvSpPr>
          <p:cNvPr id="435" name="Google Shape;435;g34519fc2d75_0_104"/>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38</a:t>
            </a:fld>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440"/>
        <p:cNvGrpSpPr/>
        <p:nvPr/>
      </p:nvGrpSpPr>
      <p:grpSpPr>
        <a:xfrm>
          <a:off x="0" y="0"/>
          <a:ext cx="0" cy="0"/>
          <a:chOff x="0" y="0"/>
          <a:chExt cx="0" cy="0"/>
        </a:xfrm>
      </p:grpSpPr>
      <p:sp>
        <p:nvSpPr>
          <p:cNvPr id="441" name="Google Shape;441;g34519fc2d75_0_112"/>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42" name="Google Shape;442;g34519fc2d75_0_11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43" name="Google Shape;443;g34519fc2d75_0_112"/>
          <p:cNvSpPr txBox="1"/>
          <p:nvPr/>
        </p:nvSpPr>
        <p:spPr>
          <a:xfrm>
            <a:off x="952325" y="4829463"/>
            <a:ext cx="15163800" cy="4324220"/>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3500"/>
              <a:buFont typeface="Arial"/>
              <a:buNone/>
            </a:pPr>
            <a:r>
              <a:rPr lang="en-GB" sz="3500" b="1" i="0" u="none" strike="noStrike" cap="none" dirty="0" err="1">
                <a:solidFill>
                  <a:schemeClr val="dk1"/>
                </a:solidFill>
                <a:latin typeface="Calibri"/>
                <a:ea typeface="Calibri"/>
                <a:cs typeface="Calibri"/>
                <a:sym typeface="Calibri"/>
              </a:rPr>
              <a:t>Habilidades</a:t>
            </a:r>
            <a:r>
              <a:rPr lang="en-GB" sz="3500" b="1" i="0" u="none" strike="noStrike" cap="none" dirty="0">
                <a:solidFill>
                  <a:schemeClr val="dk1"/>
                </a:solidFill>
                <a:latin typeface="Calibri"/>
                <a:ea typeface="Calibri"/>
                <a:cs typeface="Calibri"/>
                <a:sym typeface="Calibri"/>
              </a:rPr>
              <a:t> </a:t>
            </a:r>
            <a:r>
              <a:rPr lang="en-GB" sz="3500" b="1" i="0" u="none" strike="noStrike" cap="none" dirty="0" err="1">
                <a:solidFill>
                  <a:schemeClr val="dk1"/>
                </a:solidFill>
                <a:latin typeface="Calibri"/>
                <a:ea typeface="Calibri"/>
                <a:cs typeface="Calibri"/>
                <a:sym typeface="Calibri"/>
              </a:rPr>
              <a:t>sociales</a:t>
            </a:r>
            <a:r>
              <a:rPr lang="en-GB" sz="3500" b="1" i="0" u="none" strike="noStrike" cap="none" dirty="0">
                <a:solidFill>
                  <a:schemeClr val="dk1"/>
                </a:solidFill>
                <a:latin typeface="Calibri"/>
                <a:ea typeface="Calibri"/>
                <a:cs typeface="Calibri"/>
                <a:sym typeface="Calibri"/>
              </a:rPr>
              <a:t> </a:t>
            </a:r>
            <a:r>
              <a:rPr lang="en-GB" sz="3500" b="1" i="0" u="none" strike="noStrike" cap="none" dirty="0" err="1">
                <a:solidFill>
                  <a:schemeClr val="dk1"/>
                </a:solidFill>
                <a:latin typeface="Calibri"/>
                <a:ea typeface="Calibri"/>
                <a:cs typeface="Calibri"/>
                <a:sym typeface="Calibri"/>
              </a:rPr>
              <a:t>en</a:t>
            </a:r>
            <a:r>
              <a:rPr lang="en-GB" sz="3500" b="1" i="0" u="none" strike="noStrike" cap="none" dirty="0">
                <a:solidFill>
                  <a:schemeClr val="dk1"/>
                </a:solidFill>
                <a:latin typeface="Calibri"/>
                <a:ea typeface="Calibri"/>
                <a:cs typeface="Calibri"/>
                <a:sym typeface="Calibri"/>
              </a:rPr>
              <a:t> </a:t>
            </a:r>
            <a:r>
              <a:rPr lang="en-GB" sz="3500" b="1" dirty="0">
                <a:solidFill>
                  <a:schemeClr val="dk1"/>
                </a:solidFill>
                <a:latin typeface="Calibri"/>
                <a:ea typeface="Calibri"/>
                <a:cs typeface="Calibri"/>
                <a:sym typeface="Calibri"/>
              </a:rPr>
              <a:t>la </a:t>
            </a:r>
            <a:r>
              <a:rPr lang="en-GB" sz="3500" b="1" dirty="0" err="1">
                <a:solidFill>
                  <a:schemeClr val="dk1"/>
                </a:solidFill>
                <a:latin typeface="Calibri"/>
                <a:ea typeface="Calibri"/>
                <a:cs typeface="Calibri"/>
                <a:sym typeface="Calibri"/>
              </a:rPr>
              <a:t>práctica</a:t>
            </a:r>
            <a:r>
              <a:rPr lang="en-GB" sz="3500" b="1" i="0" u="none" strike="noStrike" cap="none" dirty="0">
                <a:solidFill>
                  <a:schemeClr val="dk1"/>
                </a:solidFill>
                <a:latin typeface="Calibri"/>
                <a:ea typeface="Calibri"/>
                <a:cs typeface="Calibri"/>
                <a:sym typeface="Calibri"/>
              </a:rPr>
              <a:t>: 5 </a:t>
            </a:r>
            <a:r>
              <a:rPr lang="en-GB" sz="3500" b="1" i="0" u="none" strike="noStrike" cap="none" dirty="0" err="1">
                <a:solidFill>
                  <a:schemeClr val="dk1"/>
                </a:solidFill>
                <a:latin typeface="Calibri"/>
                <a:ea typeface="Calibri"/>
                <a:cs typeface="Calibri"/>
                <a:sym typeface="Calibri"/>
              </a:rPr>
              <a:t>aplicaciones</a:t>
            </a:r>
            <a:r>
              <a:rPr lang="en-GB" sz="3500" b="1" i="0" u="none" strike="noStrike" cap="none" dirty="0">
                <a:solidFill>
                  <a:schemeClr val="dk1"/>
                </a:solidFill>
                <a:latin typeface="Calibri"/>
                <a:ea typeface="Calibri"/>
                <a:cs typeface="Calibri"/>
                <a:sym typeface="Calibri"/>
              </a:rPr>
              <a:t> de roles </a:t>
            </a:r>
            <a:r>
              <a:rPr lang="en-GB" sz="3500" b="1" i="0" u="none" strike="noStrike" cap="none" dirty="0" err="1">
                <a:solidFill>
                  <a:schemeClr val="dk1"/>
                </a:solidFill>
                <a:latin typeface="Calibri"/>
                <a:ea typeface="Calibri"/>
                <a:cs typeface="Calibri"/>
                <a:sym typeface="Calibri"/>
              </a:rPr>
              <a:t>diversos</a:t>
            </a:r>
            <a:endParaRPr sz="3500" b="1" i="0" u="none" strike="noStrike" cap="none" dirty="0">
              <a:solidFill>
                <a:schemeClr val="dk1"/>
              </a:solidFill>
              <a:latin typeface="Calibri"/>
              <a:ea typeface="Calibri"/>
              <a:cs typeface="Calibri"/>
              <a:sym typeface="Calibri"/>
            </a:endParaRPr>
          </a:p>
          <a:p>
            <a:pPr marL="622300" marR="0" lvl="0" indent="-590550" algn="just" rtl="0">
              <a:lnSpc>
                <a:spcPct val="115000"/>
              </a:lnSpc>
              <a:spcBef>
                <a:spcPts val="1200"/>
              </a:spcBef>
              <a:spcAft>
                <a:spcPts val="0"/>
              </a:spcAft>
              <a:buClr>
                <a:srgbClr val="04A6C2"/>
              </a:buClr>
              <a:buSzPts val="3000"/>
              <a:buFont typeface="Noto Sans Symbols"/>
              <a:buAutoNum type="arabicPeriod"/>
            </a:pPr>
            <a:r>
              <a:rPr lang="en-GB" sz="300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En</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 la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adopción</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 de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prácticas</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sostenibles</a:t>
            </a:r>
            <a:endParaRPr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0"/>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En</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 la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navegación</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por</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 la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evolución</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tecnológica</a:t>
            </a:r>
            <a:endParaRPr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2"/>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3"/>
                  </a:ext>
                </a:extLst>
              </a:rPr>
              <a:t>Para</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3"/>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3"/>
                  </a:ext>
                </a:extLst>
              </a:rPr>
              <a:t>una</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3"/>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3"/>
                  </a:ext>
                </a:extLst>
              </a:rPr>
              <a:t>mentalidad</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3"/>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3"/>
                  </a:ext>
                </a:extLst>
              </a:rPr>
              <a:t>emprendedora</a:t>
            </a:r>
            <a:endParaRPr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4"/>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En</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el</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trabajo</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intersectorial</a:t>
            </a:r>
            <a:endParaRPr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6"/>
                </a:ext>
              </a:extLst>
            </a:endParaRPr>
          </a:p>
          <a:p>
            <a:pPr marL="622300" marR="0" lvl="0" indent="-590550" algn="just" rtl="0">
              <a:lnSpc>
                <a:spcPct val="115000"/>
              </a:lnSpc>
              <a:spcBef>
                <a:spcPts val="1200"/>
              </a:spcBef>
              <a:spcAft>
                <a:spcPts val="0"/>
              </a:spcAft>
              <a:buClr>
                <a:srgbClr val="04A6C2"/>
              </a:buClr>
              <a:buSzPts val="3000"/>
              <a:buFont typeface="Calibri"/>
              <a:buAutoNum type="arabicPeriod"/>
            </a:pPr>
            <a:r>
              <a:rPr lang="en-GB" sz="300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Para</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el</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desarrollo</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profesional</a:t>
            </a:r>
            <a:r>
              <a:rPr lang="en-GB" sz="3000" b="0"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 y la </a:t>
            </a:r>
            <a:r>
              <a:rPr lang="en-GB" sz="3000" b="0"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movilidad</a:t>
            </a:r>
            <a:endParaRPr sz="3000" b="0" i="0" u="none" strike="noStrike" cap="none" dirty="0" err="1">
              <a:solidFill>
                <a:schemeClr val="dk1"/>
              </a:solidFill>
              <a:latin typeface="Calibri"/>
              <a:ea typeface="Calibri"/>
              <a:cs typeface="Calibri"/>
              <a:sym typeface="Calibri"/>
            </a:endParaRPr>
          </a:p>
        </p:txBody>
      </p:sp>
      <p:sp>
        <p:nvSpPr>
          <p:cNvPr id="444" name="Google Shape;444;g34519fc2d75_0_112"/>
          <p:cNvSpPr txBox="1"/>
          <p:nvPr/>
        </p:nvSpPr>
        <p:spPr>
          <a:xfrm>
            <a:off x="952325" y="3339300"/>
            <a:ext cx="16707150" cy="86173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Transversalidad y valor duradero de las habilidades sociales</a:t>
            </a:r>
            <a:endParaRPr/>
          </a:p>
        </p:txBody>
      </p:sp>
      <p:sp>
        <p:nvSpPr>
          <p:cNvPr id="445" name="Google Shape;445;g34519fc2d75_0_11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39</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4519fc2d75_0_0"/>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3" name="Google Shape;143;g34519fc2d75_0_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4" name="Google Shape;144;g34519fc2d75_0_0"/>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a:solidFill>
                  <a:schemeClr val="dk1"/>
                </a:solidFill>
                <a:latin typeface="Calibri"/>
                <a:ea typeface="Calibri"/>
                <a:cs typeface="Calibri"/>
                <a:sym typeface="Calibri"/>
              </a:rPr>
              <a:t>Habilidades de gestión de personas</a:t>
            </a:r>
            <a:endParaRPr sz="5000" b="0" i="0" u="none" strike="noStrike" cap="none">
              <a:solidFill>
                <a:schemeClr val="dk1"/>
              </a:solidFill>
              <a:latin typeface="Calibri"/>
              <a:ea typeface="Calibri"/>
              <a:cs typeface="Calibri"/>
              <a:sym typeface="Calibri"/>
            </a:endParaRPr>
          </a:p>
        </p:txBody>
      </p:sp>
      <p:sp>
        <p:nvSpPr>
          <p:cNvPr id="145" name="Google Shape;145;g34519fc2d75_0_0"/>
          <p:cNvSpPr txBox="1"/>
          <p:nvPr/>
        </p:nvSpPr>
        <p:spPr>
          <a:xfrm>
            <a:off x="745445" y="2176430"/>
            <a:ext cx="16975346" cy="7962161"/>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a:solidFill>
                  <a:schemeClr val="dk1"/>
                </a:solidFill>
                <a:latin typeface="Calibri"/>
                <a:ea typeface="Calibri"/>
                <a:cs typeface="Calibri"/>
                <a:sym typeface="Calibri"/>
              </a:rPr>
              <a:t>Definiciones clave:</a:t>
            </a:r>
            <a:endParaRPr sz="2500" b="1"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Comunicación</a:t>
            </a:r>
            <a:r>
              <a:rPr lang="en-GB" sz="2500" b="0" i="0" u="none" strike="noStrike" cap="none">
                <a:solidFill>
                  <a:schemeClr val="dk1"/>
                </a:solidFill>
                <a:latin typeface="Calibri"/>
                <a:ea typeface="Calibri"/>
                <a:cs typeface="Calibri"/>
                <a:sym typeface="Calibri"/>
              </a:rPr>
              <a:t>: la habilidad de expresar ideas con claridad, escuchar activamente y garantizar que la información fluya sin problemas en todo el equipo. Es fundamental para aclarar malentendidos y mantener la cohesión del equipo.</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Liderazgo</a:t>
            </a:r>
            <a:r>
              <a:rPr lang="en-GB" sz="2500" b="0" i="0" u="none" strike="noStrike" cap="none">
                <a:solidFill>
                  <a:schemeClr val="dk1"/>
                </a:solidFill>
                <a:latin typeface="Calibri"/>
                <a:ea typeface="Calibri"/>
                <a:cs typeface="Calibri"/>
                <a:sym typeface="Calibri"/>
              </a:rPr>
              <a:t>: la capacidad de inspirar, guiar y tomar decisiones, al tiempo que se equilibra la visión artística y el bienestar del equipo. Desempeña un papel clave en la resolución de conflictos y en la reorientación de los equipos durante los retos.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Adaptabilidad</a:t>
            </a:r>
            <a:r>
              <a:rPr lang="en-GB" sz="2500" b="0" i="0" u="none" strike="noStrike" cap="none">
                <a:solidFill>
                  <a:schemeClr val="dk1"/>
                </a:solidFill>
                <a:latin typeface="Calibri"/>
                <a:ea typeface="Calibri"/>
                <a:cs typeface="Calibri"/>
                <a:sym typeface="Calibri"/>
              </a:rPr>
              <a:t>: la capacidad de ajustarse rápidamente a cambios en los horarios, la dinámica del equipo o la dirección creativa. Es esencial para mantener la continuidad y la productividad cuando se enfrentan interrupciones inesperadas.</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Inteligencia emocional</a:t>
            </a:r>
            <a:r>
              <a:rPr lang="en-GB" sz="2500" b="0" i="0" u="none" strike="noStrike" cap="none">
                <a:solidFill>
                  <a:schemeClr val="dk1"/>
                </a:solidFill>
                <a:latin typeface="Calibri"/>
                <a:ea typeface="Calibri"/>
                <a:cs typeface="Calibri"/>
                <a:sym typeface="Calibri"/>
              </a:rPr>
              <a:t>: la conciencia y la regulación de las propias emociones, al tiempo que se comprende y se responde con sensibilidad a los demás. Contribuye a crear un entorno de equipo inclusivo y solidario.</a:t>
            </a: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1" i="0" u="none" strike="noStrike" cap="none">
                <a:solidFill>
                  <a:schemeClr val="dk1"/>
                </a:solidFill>
                <a:latin typeface="Calibri"/>
                <a:ea typeface="Calibri"/>
                <a:cs typeface="Calibri"/>
                <a:sym typeface="Calibri"/>
              </a:rPr>
              <a:t>La resiliencia </a:t>
            </a:r>
            <a:r>
              <a:rPr lang="en-GB" sz="2500" b="0" i="0" u="none" strike="noStrike" cap="none">
                <a:solidFill>
                  <a:schemeClr val="dk1"/>
                </a:solidFill>
                <a:latin typeface="Calibri"/>
                <a:ea typeface="Calibri"/>
                <a:cs typeface="Calibri"/>
                <a:sym typeface="Calibri"/>
              </a:rPr>
              <a:t>es lo que nos ayuda a mantener los pies en la tierra cuando nos enfrentamos a contratiempos. Como habilidad, se trata de manejar la presión y recuperar la concentración. Como competencia, se trata de cómo nos mostramos ante los demás: manteniéndonos firmes, ofreciendo apoyo y adaptándonos juntos a los retos.</a:t>
            </a:r>
            <a:endParaRPr sz="2500" b="0" i="0" u="none" strike="noStrike" cap="none">
              <a:solidFill>
                <a:schemeClr val="dk1"/>
              </a:solidFill>
              <a:latin typeface="Calibri"/>
              <a:ea typeface="Calibri"/>
              <a:cs typeface="Calibri"/>
              <a:sym typeface="Calibri"/>
            </a:endParaRPr>
          </a:p>
        </p:txBody>
      </p:sp>
      <p:sp>
        <p:nvSpPr>
          <p:cNvPr id="146" name="Google Shape;146;g34519fc2d75_0_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4</a:t>
            </a:fld>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EFD34-3FF2-1BBC-366B-D28867C7682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9F7D86FB-CB59-5296-E80A-23820F468048}"/>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3D9001B6-C39E-7002-FB41-ED593915F391}"/>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64B03FE0-46CF-ADAC-1008-2A120CA7AFE7}"/>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Actividad C2.A3</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D252050F-1C7A-90B1-2949-DF574B439791}"/>
              </a:ext>
            </a:extLst>
          </p:cNvPr>
          <p:cNvSpPr txBox="1"/>
          <p:nvPr/>
        </p:nvSpPr>
        <p:spPr>
          <a:xfrm>
            <a:off x="1828800" y="3948619"/>
            <a:ext cx="15866165" cy="1638334"/>
          </a:xfrm>
          <a:prstGeom prst="rect">
            <a:avLst/>
          </a:prstGeom>
          <a:noFill/>
        </p:spPr>
        <p:txBody>
          <a:bodyPr wrap="square">
            <a:spAutoFit/>
          </a:bodyPr>
          <a:lstStyle/>
          <a:p>
            <a:pPr marL="80010">
              <a:lnSpc>
                <a:spcPct val="115000"/>
              </a:lnSpc>
              <a:spcBef>
                <a:spcPts val="600"/>
              </a:spcBef>
              <a:spcAft>
                <a:spcPts val="600"/>
              </a:spcAft>
              <a:buClrTx/>
              <a:defRPr/>
            </a:pPr>
            <a:r>
              <a:rPr lang="en-GB" sz="4500" b="1" kern="1200" dirty="0" err="1">
                <a:solidFill>
                  <a:srgbClr val="569938"/>
                </a:solidFill>
                <a:latin typeface="Calibri" panose="020F0502020204030204" pitchFamily="34" charset="0"/>
                <a:cs typeface="+mn-cs"/>
              </a:rPr>
              <a:t>Navegar</a:t>
            </a:r>
            <a:r>
              <a:rPr lang="en-GB" sz="4500" b="1" kern="1200" dirty="0">
                <a:solidFill>
                  <a:srgbClr val="569938"/>
                </a:solidFill>
                <a:latin typeface="Calibri" panose="020F0502020204030204" pitchFamily="34" charset="0"/>
                <a:cs typeface="+mn-cs"/>
              </a:rPr>
              <a:t> </a:t>
            </a:r>
            <a:r>
              <a:rPr lang="en-GB" sz="4500" b="1" kern="1200" dirty="0" err="1">
                <a:solidFill>
                  <a:srgbClr val="569938"/>
                </a:solidFill>
                <a:latin typeface="Calibri" panose="020F0502020204030204" pitchFamily="34" charset="0"/>
                <a:cs typeface="+mn-cs"/>
              </a:rPr>
              <a:t>por</a:t>
            </a:r>
            <a:r>
              <a:rPr lang="en-GB" sz="4500" b="1" kern="1200" dirty="0">
                <a:solidFill>
                  <a:srgbClr val="569938"/>
                </a:solidFill>
                <a:latin typeface="Calibri" panose="020F0502020204030204" pitchFamily="34" charset="0"/>
                <a:cs typeface="+mn-cs"/>
              </a:rPr>
              <a:t> </a:t>
            </a:r>
            <a:r>
              <a:rPr lang="en-GB" sz="4500" b="1" kern="1200" dirty="0" err="1">
                <a:solidFill>
                  <a:srgbClr val="569938"/>
                </a:solidFill>
                <a:latin typeface="Calibri" panose="020F0502020204030204" pitchFamily="34" charset="0"/>
                <a:cs typeface="+mn-cs"/>
              </a:rPr>
              <a:t>tu</a:t>
            </a:r>
            <a:r>
              <a:rPr lang="en-GB" sz="4500" b="1" kern="1200" dirty="0">
                <a:solidFill>
                  <a:srgbClr val="569938"/>
                </a:solidFill>
                <a:latin typeface="Calibri" panose="020F0502020204030204" pitchFamily="34" charset="0"/>
                <a:cs typeface="+mn-cs"/>
              </a:rPr>
              <a:t> </a:t>
            </a:r>
            <a:r>
              <a:rPr lang="en-GB" sz="4500" b="1" kern="1200" dirty="0" err="1">
                <a:solidFill>
                  <a:srgbClr val="569938"/>
                </a:solidFill>
                <a:latin typeface="Calibri" panose="020F0502020204030204" pitchFamily="34" charset="0"/>
                <a:cs typeface="+mn-cs"/>
              </a:rPr>
              <a:t>trayectoria</a:t>
            </a:r>
            <a:r>
              <a:rPr lang="en-GB" sz="4500" b="1" kern="1200" dirty="0">
                <a:solidFill>
                  <a:srgbClr val="569938"/>
                </a:solidFill>
                <a:latin typeface="Calibri" panose="020F0502020204030204" pitchFamily="34" charset="0"/>
                <a:cs typeface="+mn-cs"/>
              </a:rPr>
              <a:t> de aprendizaje con la metáfora de «Waze»</a:t>
            </a:r>
          </a:p>
        </p:txBody>
      </p:sp>
    </p:spTree>
    <p:extLst>
      <p:ext uri="{BB962C8B-B14F-4D97-AF65-F5344CB8AC3E}">
        <p14:creationId xmlns:p14="http://schemas.microsoft.com/office/powerpoint/2010/main" val="86532203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dirty="0" err="1">
                <a:solidFill>
                  <a:srgbClr val="3F6031"/>
                </a:solidFill>
              </a:rPr>
              <a:t>Capítulo</a:t>
            </a:r>
            <a:r>
              <a:rPr lang="en-GB" sz="6000" b="1" noProof="0" dirty="0">
                <a:solidFill>
                  <a:srgbClr val="3F6031"/>
                </a:solidFill>
              </a:rPr>
              <a:t> 2: </a:t>
            </a:r>
            <a:r>
              <a:rPr lang="en-GB" sz="6000" b="1" noProof="0" dirty="0" err="1">
                <a:solidFill>
                  <a:srgbClr val="3F6031"/>
                </a:solidFill>
              </a:rPr>
              <a:t>Reflexión</a:t>
            </a:r>
            <a:r>
              <a:rPr lang="en-GB" sz="6000" b="1" noProof="0" dirty="0">
                <a:solidFill>
                  <a:srgbClr val="3F6031"/>
                </a:solidFill>
              </a:rPr>
              <a:t> y conclusiones clave</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4642068"/>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¿Cuáles son las dos o tres palabras clave que extraes de este capítulo?</a:t>
            </a:r>
          </a:p>
          <a:p>
            <a:pPr marL="722313" indent="-546100">
              <a:spcBef>
                <a:spcPts val="1200"/>
              </a:spcBef>
              <a:spcAft>
                <a:spcPts val="1200"/>
              </a:spcAft>
              <a:buClr>
                <a:srgbClr val="FF0000"/>
              </a:buClr>
              <a:buFont typeface="Calibri" panose="020F0502020204030204" pitchFamily="34" charset="0"/>
              <a:buChar char="?"/>
            </a:pPr>
            <a:r>
              <a:rPr lang="en-GB" sz="3500" b="1" noProof="0" dirty="0"/>
              <a:t>¿Por qué te llaman la atención?</a:t>
            </a:r>
          </a:p>
          <a:p>
            <a:pPr marL="722313" indent="-546100">
              <a:spcBef>
                <a:spcPts val="1200"/>
              </a:spcBef>
              <a:spcAft>
                <a:spcPts val="1200"/>
              </a:spcAft>
              <a:buClr>
                <a:srgbClr val="FF0000"/>
              </a:buClr>
              <a:buFont typeface="Calibri" panose="020F0502020204030204" pitchFamily="34" charset="0"/>
              <a:buChar char="?"/>
            </a:pPr>
            <a:r>
              <a:rPr lang="en-GB" sz="3500" b="1" noProof="0" dirty="0"/>
              <a:t>Compártelas con el grupo y escucha para encontrar puntos en común.</a:t>
            </a:r>
          </a:p>
        </p:txBody>
      </p:sp>
    </p:spTree>
    <p:extLst>
      <p:ext uri="{BB962C8B-B14F-4D97-AF65-F5344CB8AC3E}">
        <p14:creationId xmlns:p14="http://schemas.microsoft.com/office/powerpoint/2010/main" val="21250184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8"/>
          <p:cNvSpPr/>
          <p:nvPr/>
        </p:nvSpPr>
        <p:spPr>
          <a:xfrm rot="10800000">
            <a:off x="0" y="-2260783"/>
            <a:ext cx="18515825" cy="8008094"/>
          </a:xfrm>
          <a:custGeom>
            <a:avLst/>
            <a:gdLst/>
            <a:ahLst/>
            <a:cxnLst/>
            <a:rect l="l" t="t" r="r" b="b"/>
            <a:pathLst>
              <a:path w="18515825" h="8008094" extrusionOk="0">
                <a:moveTo>
                  <a:pt x="0" y="0"/>
                </a:moveTo>
                <a:lnTo>
                  <a:pt x="18515825" y="0"/>
                </a:lnTo>
                <a:lnTo>
                  <a:pt x="18515825" y="8008095"/>
                </a:lnTo>
                <a:lnTo>
                  <a:pt x="0" y="8008095"/>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3" name="Google Shape;483;p18"/>
          <p:cNvSpPr/>
          <p:nvPr/>
        </p:nvSpPr>
        <p:spPr>
          <a:xfrm rot="-9807443" flipH="1">
            <a:off x="2884893" y="-4357319"/>
            <a:ext cx="16531572" cy="7149905"/>
          </a:xfrm>
          <a:custGeom>
            <a:avLst/>
            <a:gdLst/>
            <a:ahLst/>
            <a:cxnLst/>
            <a:rect l="l" t="t" r="r" b="b"/>
            <a:pathLst>
              <a:path w="16531572" h="7149905" extrusionOk="0">
                <a:moveTo>
                  <a:pt x="0" y="7149905"/>
                </a:moveTo>
                <a:lnTo>
                  <a:pt x="16531571" y="7149905"/>
                </a:lnTo>
                <a:lnTo>
                  <a:pt x="16531571" y="0"/>
                </a:lnTo>
                <a:lnTo>
                  <a:pt x="0" y="0"/>
                </a:lnTo>
                <a:lnTo>
                  <a:pt x="0" y="7149905"/>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4" name="Google Shape;484;p18"/>
          <p:cNvSpPr/>
          <p:nvPr/>
        </p:nvSpPr>
        <p:spPr>
          <a:xfrm rot="10800000">
            <a:off x="15687726" y="3362971"/>
            <a:ext cx="1571574" cy="1571574"/>
          </a:xfrm>
          <a:custGeom>
            <a:avLst/>
            <a:gdLst/>
            <a:ahLst/>
            <a:cxnLst/>
            <a:rect l="l" t="t" r="r" b="b"/>
            <a:pathLst>
              <a:path w="1571574" h="1571574" extrusionOk="0">
                <a:moveTo>
                  <a:pt x="0" y="0"/>
                </a:moveTo>
                <a:lnTo>
                  <a:pt x="1571574" y="0"/>
                </a:lnTo>
                <a:lnTo>
                  <a:pt x="1571574" y="1571573"/>
                </a:lnTo>
                <a:lnTo>
                  <a:pt x="0" y="15715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5" name="Google Shape;485;p18"/>
          <p:cNvSpPr/>
          <p:nvPr/>
        </p:nvSpPr>
        <p:spPr>
          <a:xfrm rot="10800000">
            <a:off x="-407121" y="-54287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6" name="Google Shape;486;p18"/>
          <p:cNvSpPr txBox="1"/>
          <p:nvPr/>
        </p:nvSpPr>
        <p:spPr>
          <a:xfrm>
            <a:off x="5598426" y="6282482"/>
            <a:ext cx="7091147" cy="919054"/>
          </a:xfrm>
          <a:prstGeom prst="rect">
            <a:avLst/>
          </a:prstGeom>
          <a:noFill/>
          <a:ln>
            <a:noFill/>
          </a:ln>
        </p:spPr>
        <p:txBody>
          <a:bodyPr spcFirstLastPara="1" wrap="square" lIns="0" tIns="0" rIns="0" bIns="0" anchor="t" anchorCtr="0">
            <a:spAutoFit/>
          </a:bodyPr>
          <a:lstStyle/>
          <a:p>
            <a:pPr marL="0" marR="0" lvl="0" indent="0" algn="ctr" rtl="0">
              <a:lnSpc>
                <a:spcPct val="101004"/>
              </a:lnSpc>
              <a:spcBef>
                <a:spcPts val="0"/>
              </a:spcBef>
              <a:spcAft>
                <a:spcPts val="0"/>
              </a:spcAft>
              <a:buClr>
                <a:srgbClr val="000000"/>
              </a:buClr>
              <a:buSzPts val="6872"/>
              <a:buFont typeface="Arial"/>
              <a:buNone/>
            </a:pPr>
            <a:r>
              <a:rPr lang="en-GB" sz="6872" b="1" i="0" u="none" strike="noStrike" cap="none">
                <a:solidFill>
                  <a:srgbClr val="28853D"/>
                </a:solidFill>
                <a:latin typeface="Calibri"/>
                <a:ea typeface="Calibri"/>
                <a:cs typeface="Calibri"/>
                <a:sym typeface="Calibri"/>
              </a:rPr>
              <a:t>GRACIAS</a:t>
            </a:r>
            <a:endParaRPr sz="1400" b="0" i="0" u="none" strike="noStrike" cap="none">
              <a:solidFill>
                <a:srgbClr val="000000"/>
              </a:solidFill>
              <a:latin typeface="Arial"/>
              <a:ea typeface="Arial"/>
              <a:cs typeface="Arial"/>
              <a:sym typeface="Arial"/>
            </a:endParaRPr>
          </a:p>
        </p:txBody>
      </p:sp>
      <p:sp>
        <p:nvSpPr>
          <p:cNvPr id="487" name="Google Shape;487;p18"/>
          <p:cNvSpPr/>
          <p:nvPr/>
        </p:nvSpPr>
        <p:spPr>
          <a:xfrm>
            <a:off x="2354279" y="9075651"/>
            <a:ext cx="4037279" cy="769812"/>
          </a:xfrm>
          <a:custGeom>
            <a:avLst/>
            <a:gdLst/>
            <a:ahLst/>
            <a:cxnLst/>
            <a:rect l="l" t="t" r="r" b="b"/>
            <a:pathLst>
              <a:path w="4037279" h="769812" extrusionOk="0">
                <a:moveTo>
                  <a:pt x="0" y="0"/>
                </a:moveTo>
                <a:lnTo>
                  <a:pt x="4037279" y="0"/>
                </a:lnTo>
                <a:lnTo>
                  <a:pt x="4037279" y="769813"/>
                </a:lnTo>
                <a:lnTo>
                  <a:pt x="0" y="769813"/>
                </a:lnTo>
                <a:lnTo>
                  <a:pt x="0" y="0"/>
                </a:lnTo>
                <a:close/>
              </a:path>
            </a:pathLst>
          </a:custGeom>
          <a:blipFill rotWithShape="1">
            <a:blip r:embed="rId6">
              <a:alphaModFix/>
            </a:blip>
            <a:stretch>
              <a:fillRect t="-4992" b="-499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8" name="Google Shape;488;p18"/>
          <p:cNvSpPr txBox="1"/>
          <p:nvPr/>
        </p:nvSpPr>
        <p:spPr>
          <a:xfrm>
            <a:off x="6391558" y="9050895"/>
            <a:ext cx="9542163" cy="1059547"/>
          </a:xfrm>
          <a:prstGeom prst="rect">
            <a:avLst/>
          </a:prstGeom>
          <a:noFill/>
          <a:ln>
            <a:noFill/>
          </a:ln>
        </p:spPr>
        <p:txBody>
          <a:bodyPr spcFirstLastPara="1" wrap="square" lIns="0" tIns="0" rIns="0" bIns="0" anchor="t" anchorCtr="0">
            <a:spAutoFit/>
          </a:bodyPr>
          <a:lstStyle/>
          <a:p>
            <a:pPr marL="0" marR="0" lvl="0" indent="0" algn="l" rtl="0">
              <a:lnSpc>
                <a:spcPct val="140044"/>
              </a:lnSpc>
              <a:spcBef>
                <a:spcPts val="0"/>
              </a:spcBef>
              <a:spcAft>
                <a:spcPts val="0"/>
              </a:spcAft>
              <a:buClr>
                <a:srgbClr val="000000"/>
              </a:buClr>
              <a:buSzPts val="1341"/>
              <a:buFont typeface="Arial"/>
              <a:buNone/>
            </a:pPr>
            <a:r>
              <a:rPr lang="en-GB" sz="1341" b="0" i="0" u="none" strike="noStrike" cap="none">
                <a:solidFill>
                  <a:srgbClr val="000000"/>
                </a:solidFill>
                <a:latin typeface="Calibri"/>
                <a:ea typeface="Calibri"/>
                <a:cs typeface="Calibri"/>
                <a:sym typeface="Calibri"/>
              </a:rPr>
              <a:t>Financiado por la Unión Europea. Las opiniones y puntos de vista expresados son, sin embargo, exclusivamente los de los autores y no reflejan necesariamente los de la Unión Europea ni los de la Agencia Ejecutiva en el ámbito Educativo, Audiovisual y Cultural (EACEA). Ni la Unión Europea ni la EACEA se hacen responsables de ellos.</a:t>
            </a:r>
            <a:endParaRPr sz="1400" b="0" i="0" u="none" strike="noStrike" cap="none">
              <a:solidFill>
                <a:srgbClr val="000000"/>
              </a:solidFill>
              <a:latin typeface="Arial"/>
              <a:ea typeface="Arial"/>
              <a:cs typeface="Arial"/>
              <a:sym typeface="Arial"/>
            </a:endParaRPr>
          </a:p>
          <a:p>
            <a:pPr marL="0" marR="0" lvl="0" indent="0" algn="ctr" rtl="0">
              <a:lnSpc>
                <a:spcPct val="217375"/>
              </a:lnSpc>
              <a:spcBef>
                <a:spcPts val="0"/>
              </a:spcBef>
              <a:spcAft>
                <a:spcPts val="0"/>
              </a:spcAft>
              <a:buClr>
                <a:srgbClr val="000000"/>
              </a:buClr>
              <a:buSzPts val="1341"/>
              <a:buFont typeface="Arial"/>
              <a:buNone/>
            </a:pPr>
            <a:endParaRPr sz="1341" b="0" i="0" u="none" strike="noStrike" cap="none">
              <a:solidFill>
                <a:srgbClr val="000000"/>
              </a:solidFill>
              <a:latin typeface="Calibri"/>
              <a:ea typeface="Calibri"/>
              <a:cs typeface="Calibri"/>
              <a:sym typeface="Calibri"/>
            </a:endParaRPr>
          </a:p>
        </p:txBody>
      </p:sp>
      <p:sp>
        <p:nvSpPr>
          <p:cNvPr id="489" name="Google Shape;489;p18"/>
          <p:cNvSpPr txBox="1"/>
          <p:nvPr/>
        </p:nvSpPr>
        <p:spPr>
          <a:xfrm>
            <a:off x="8413788" y="9977216"/>
            <a:ext cx="2412117" cy="237878"/>
          </a:xfrm>
          <a:prstGeom prst="rect">
            <a:avLst/>
          </a:prstGeom>
          <a:noFill/>
          <a:ln>
            <a:noFill/>
          </a:ln>
        </p:spPr>
        <p:txBody>
          <a:bodyPr spcFirstLastPara="1" wrap="square" lIns="0" tIns="0" rIns="0" bIns="0" anchor="t" anchorCtr="0">
            <a:spAutoFit/>
          </a:bodyPr>
          <a:lstStyle/>
          <a:p>
            <a:pPr marL="0" marR="0" lvl="0" indent="0" algn="ctr" rtl="0">
              <a:lnSpc>
                <a:spcPct val="140072"/>
              </a:lnSpc>
              <a:spcBef>
                <a:spcPts val="0"/>
              </a:spcBef>
              <a:spcAft>
                <a:spcPts val="0"/>
              </a:spcAft>
              <a:buClr>
                <a:srgbClr val="000000"/>
              </a:buClr>
              <a:buSzPts val="1385"/>
              <a:buFont typeface="Arial"/>
              <a:buNone/>
            </a:pPr>
            <a:r>
              <a:rPr lang="en-GB" sz="1385" b="0" i="0" u="none" strike="noStrike" cap="none">
                <a:solidFill>
                  <a:srgbClr val="000000"/>
                </a:solidFill>
                <a:latin typeface="Calibri"/>
                <a:ea typeface="Calibri"/>
                <a:cs typeface="Calibri"/>
                <a:sym typeface="Calibri"/>
              </a:rPr>
              <a:t>Número de proyecto: 101139932</a:t>
            </a:r>
            <a:endParaRPr sz="1400" b="0" i="0" u="none" strike="noStrike" cap="none">
              <a:solidFill>
                <a:srgbClr val="000000"/>
              </a:solidFill>
              <a:latin typeface="Arial"/>
              <a:ea typeface="Arial"/>
              <a:cs typeface="Arial"/>
              <a:sym typeface="Arial"/>
            </a:endParaRPr>
          </a:p>
        </p:txBody>
      </p:sp>
      <p:grpSp>
        <p:nvGrpSpPr>
          <p:cNvPr id="490" name="Google Shape;490;p18"/>
          <p:cNvGrpSpPr/>
          <p:nvPr/>
        </p:nvGrpSpPr>
        <p:grpSpPr>
          <a:xfrm>
            <a:off x="354602" y="7782108"/>
            <a:ext cx="17578796" cy="712971"/>
            <a:chOff x="0" y="0"/>
            <a:chExt cx="23438395" cy="950628"/>
          </a:xfrm>
        </p:grpSpPr>
        <p:sp>
          <p:nvSpPr>
            <p:cNvPr id="491" name="Google Shape;491;p18"/>
            <p:cNvSpPr/>
            <p:nvPr/>
          </p:nvSpPr>
          <p:spPr>
            <a:xfrm>
              <a:off x="2434279" y="0"/>
              <a:ext cx="1532170" cy="864392"/>
            </a:xfrm>
            <a:custGeom>
              <a:avLst/>
              <a:gdLst/>
              <a:ahLst/>
              <a:cxnLst/>
              <a:rect l="l" t="t" r="r" b="b"/>
              <a:pathLst>
                <a:path w="1532170" h="864392" extrusionOk="0">
                  <a:moveTo>
                    <a:pt x="0" y="0"/>
                  </a:moveTo>
                  <a:lnTo>
                    <a:pt x="1532170" y="0"/>
                  </a:lnTo>
                  <a:lnTo>
                    <a:pt x="1532170" y="864392"/>
                  </a:lnTo>
                  <a:lnTo>
                    <a:pt x="0" y="864392"/>
                  </a:lnTo>
                  <a:lnTo>
                    <a:pt x="0" y="0"/>
                  </a:lnTo>
                  <a:close/>
                </a:path>
              </a:pathLst>
            </a:custGeom>
            <a:blipFill rotWithShape="1">
              <a:blip r:embed="rId7">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2" name="Google Shape;492;p18"/>
            <p:cNvSpPr/>
            <p:nvPr/>
          </p:nvSpPr>
          <p:spPr>
            <a:xfrm>
              <a:off x="6524456"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8">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3" name="Google Shape;493;p18"/>
            <p:cNvSpPr/>
            <p:nvPr/>
          </p:nvSpPr>
          <p:spPr>
            <a:xfrm>
              <a:off x="21059165" y="81568"/>
              <a:ext cx="2379230" cy="826596"/>
            </a:xfrm>
            <a:custGeom>
              <a:avLst/>
              <a:gdLst/>
              <a:ahLst/>
              <a:cxnLst/>
              <a:rect l="l" t="t" r="r" b="b"/>
              <a:pathLst>
                <a:path w="2379230" h="826596" extrusionOk="0">
                  <a:moveTo>
                    <a:pt x="0" y="0"/>
                  </a:moveTo>
                  <a:lnTo>
                    <a:pt x="2379230" y="0"/>
                  </a:lnTo>
                  <a:lnTo>
                    <a:pt x="2379230" y="826596"/>
                  </a:lnTo>
                  <a:lnTo>
                    <a:pt x="0" y="826596"/>
                  </a:lnTo>
                  <a:lnTo>
                    <a:pt x="0" y="0"/>
                  </a:lnTo>
                  <a:close/>
                </a:path>
              </a:pathLst>
            </a:custGeom>
            <a:blipFill rotWithShape="1">
              <a:blip r:embed="rId9">
                <a:alphaModFix/>
              </a:blip>
              <a:stretch>
                <a:fillRect t="-5244" r="-832" b="-12710"/>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4" name="Google Shape;494;p18"/>
            <p:cNvSpPr/>
            <p:nvPr/>
          </p:nvSpPr>
          <p:spPr>
            <a:xfrm>
              <a:off x="8769894" y="81568"/>
              <a:ext cx="2126364" cy="869060"/>
            </a:xfrm>
            <a:custGeom>
              <a:avLst/>
              <a:gdLst/>
              <a:ahLst/>
              <a:cxnLst/>
              <a:rect l="l" t="t" r="r" b="b"/>
              <a:pathLst>
                <a:path w="2126364" h="869060" extrusionOk="0">
                  <a:moveTo>
                    <a:pt x="0" y="0"/>
                  </a:moveTo>
                  <a:lnTo>
                    <a:pt x="2126363" y="0"/>
                  </a:lnTo>
                  <a:lnTo>
                    <a:pt x="2126363" y="869060"/>
                  </a:lnTo>
                  <a:lnTo>
                    <a:pt x="0" y="869060"/>
                  </a:lnTo>
                  <a:lnTo>
                    <a:pt x="0" y="0"/>
                  </a:lnTo>
                  <a:close/>
                </a:path>
              </a:pathLst>
            </a:custGeom>
            <a:blipFill rotWithShape="1">
              <a:blip r:embed="rId10">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5" name="Google Shape;495;p18"/>
            <p:cNvSpPr/>
            <p:nvPr/>
          </p:nvSpPr>
          <p:spPr>
            <a:xfrm>
              <a:off x="4174828"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11">
                <a:alphaModFix/>
              </a:blip>
              <a:stretch>
                <a:fillRect t="-1607" b="-160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6" name="Google Shape;496;p18"/>
            <p:cNvSpPr/>
            <p:nvPr/>
          </p:nvSpPr>
          <p:spPr>
            <a:xfrm>
              <a:off x="11134405" y="81568"/>
              <a:ext cx="2378325" cy="677732"/>
            </a:xfrm>
            <a:custGeom>
              <a:avLst/>
              <a:gdLst/>
              <a:ahLst/>
              <a:cxnLst/>
              <a:rect l="l" t="t" r="r" b="b"/>
              <a:pathLst>
                <a:path w="2378325" h="677732" extrusionOk="0">
                  <a:moveTo>
                    <a:pt x="0" y="0"/>
                  </a:moveTo>
                  <a:lnTo>
                    <a:pt x="2378325" y="0"/>
                  </a:lnTo>
                  <a:lnTo>
                    <a:pt x="2378325" y="677732"/>
                  </a:lnTo>
                  <a:lnTo>
                    <a:pt x="0" y="677732"/>
                  </a:lnTo>
                  <a:lnTo>
                    <a:pt x="0" y="0"/>
                  </a:lnTo>
                  <a:close/>
                </a:path>
              </a:pathLst>
            </a:custGeom>
            <a:blipFill rotWithShape="1">
              <a:blip r:embed="rId12">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7" name="Google Shape;497;p18"/>
            <p:cNvSpPr/>
            <p:nvPr/>
          </p:nvSpPr>
          <p:spPr>
            <a:xfrm>
              <a:off x="14655043" y="135988"/>
              <a:ext cx="2161604" cy="623313"/>
            </a:xfrm>
            <a:custGeom>
              <a:avLst/>
              <a:gdLst/>
              <a:ahLst/>
              <a:cxnLst/>
              <a:rect l="l" t="t" r="r" b="b"/>
              <a:pathLst>
                <a:path w="2161604" h="623313" extrusionOk="0">
                  <a:moveTo>
                    <a:pt x="0" y="0"/>
                  </a:moveTo>
                  <a:lnTo>
                    <a:pt x="2161604" y="0"/>
                  </a:lnTo>
                  <a:lnTo>
                    <a:pt x="2161604" y="623312"/>
                  </a:lnTo>
                  <a:lnTo>
                    <a:pt x="0" y="623312"/>
                  </a:lnTo>
                  <a:lnTo>
                    <a:pt x="0" y="0"/>
                  </a:lnTo>
                  <a:close/>
                </a:path>
              </a:pathLst>
            </a:custGeom>
            <a:blipFill rotWithShape="1">
              <a:blip r:embed="rId13">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8" name="Google Shape;498;p18"/>
            <p:cNvSpPr/>
            <p:nvPr/>
          </p:nvSpPr>
          <p:spPr>
            <a:xfrm>
              <a:off x="16816647" y="50581"/>
              <a:ext cx="1956253" cy="838731"/>
            </a:xfrm>
            <a:custGeom>
              <a:avLst/>
              <a:gdLst/>
              <a:ahLst/>
              <a:cxnLst/>
              <a:rect l="l" t="t" r="r" b="b"/>
              <a:pathLst>
                <a:path w="1956253" h="838731" extrusionOk="0">
                  <a:moveTo>
                    <a:pt x="0" y="0"/>
                  </a:moveTo>
                  <a:lnTo>
                    <a:pt x="1956253" y="0"/>
                  </a:lnTo>
                  <a:lnTo>
                    <a:pt x="1956253" y="838731"/>
                  </a:lnTo>
                  <a:lnTo>
                    <a:pt x="0" y="838731"/>
                  </a:lnTo>
                  <a:lnTo>
                    <a:pt x="0" y="0"/>
                  </a:lnTo>
                  <a:close/>
                </a:path>
              </a:pathLst>
            </a:custGeom>
            <a:blipFill rotWithShape="1">
              <a:blip r:embed="rId14">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9" name="Google Shape;499;p18"/>
            <p:cNvSpPr/>
            <p:nvPr/>
          </p:nvSpPr>
          <p:spPr>
            <a:xfrm>
              <a:off x="18684839" y="75501"/>
              <a:ext cx="2399118" cy="788891"/>
            </a:xfrm>
            <a:custGeom>
              <a:avLst/>
              <a:gdLst/>
              <a:ahLst/>
              <a:cxnLst/>
              <a:rect l="l" t="t" r="r" b="b"/>
              <a:pathLst>
                <a:path w="2399118" h="788891" extrusionOk="0">
                  <a:moveTo>
                    <a:pt x="0" y="0"/>
                  </a:moveTo>
                  <a:lnTo>
                    <a:pt x="2399118" y="0"/>
                  </a:lnTo>
                  <a:lnTo>
                    <a:pt x="2399118" y="788891"/>
                  </a:lnTo>
                  <a:lnTo>
                    <a:pt x="0" y="788891"/>
                  </a:lnTo>
                  <a:lnTo>
                    <a:pt x="0" y="0"/>
                  </a:lnTo>
                  <a:close/>
                </a:path>
              </a:pathLst>
            </a:custGeom>
            <a:blipFill rotWithShape="1">
              <a:blip r:embed="rId15">
                <a:alphaModFix/>
              </a:blip>
              <a:stretch>
                <a:fillRect t="-33994" b="-3705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0" name="Google Shape;500;p18"/>
            <p:cNvSpPr/>
            <p:nvPr/>
          </p:nvSpPr>
          <p:spPr>
            <a:xfrm>
              <a:off x="13750878" y="38491"/>
              <a:ext cx="785091" cy="787411"/>
            </a:xfrm>
            <a:custGeom>
              <a:avLst/>
              <a:gdLst/>
              <a:ahLst/>
              <a:cxnLst/>
              <a:rect l="l" t="t" r="r" b="b"/>
              <a:pathLst>
                <a:path w="785091" h="787411" extrusionOk="0">
                  <a:moveTo>
                    <a:pt x="0" y="0"/>
                  </a:moveTo>
                  <a:lnTo>
                    <a:pt x="785091" y="0"/>
                  </a:lnTo>
                  <a:lnTo>
                    <a:pt x="785091" y="787410"/>
                  </a:lnTo>
                  <a:lnTo>
                    <a:pt x="0" y="787410"/>
                  </a:lnTo>
                  <a:lnTo>
                    <a:pt x="0" y="0"/>
                  </a:lnTo>
                  <a:close/>
                </a:path>
              </a:pathLst>
            </a:custGeom>
            <a:blipFill rotWithShape="1">
              <a:blip r:embed="rId16">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1" name="Google Shape;501;p18"/>
            <p:cNvSpPr/>
            <p:nvPr/>
          </p:nvSpPr>
          <p:spPr>
            <a:xfrm>
              <a:off x="0" y="203169"/>
              <a:ext cx="2175026" cy="434530"/>
            </a:xfrm>
            <a:custGeom>
              <a:avLst/>
              <a:gdLst/>
              <a:ahLst/>
              <a:cxnLst/>
              <a:rect l="l" t="t" r="r" b="b"/>
              <a:pathLst>
                <a:path w="2175026" h="434530" extrusionOk="0">
                  <a:moveTo>
                    <a:pt x="0" y="0"/>
                  </a:moveTo>
                  <a:lnTo>
                    <a:pt x="2175026" y="0"/>
                  </a:lnTo>
                  <a:lnTo>
                    <a:pt x="2175026" y="434530"/>
                  </a:lnTo>
                  <a:lnTo>
                    <a:pt x="0" y="434530"/>
                  </a:lnTo>
                  <a:lnTo>
                    <a:pt x="0" y="0"/>
                  </a:lnTo>
                  <a:close/>
                </a:path>
              </a:pathLst>
            </a:custGeom>
            <a:blipFill rotWithShape="1">
              <a:blip r:embed="rId17">
                <a:alphaModFix/>
              </a:blip>
              <a:stretch>
                <a:fillRect t="-3457" b="-865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02" name="Google Shape;502;p1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42</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4519fc2d75_0_8"/>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3" name="Google Shape;153;g34519fc2d75_0_8"/>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4" name="Google Shape;154;g34519fc2d75_0_8"/>
          <p:cNvSpPr txBox="1"/>
          <p:nvPr/>
        </p:nvSpPr>
        <p:spPr>
          <a:xfrm>
            <a:off x="646412" y="2591867"/>
            <a:ext cx="16220535" cy="7363514"/>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Clr>
                <a:srgbClr val="000000"/>
              </a:buClr>
              <a:buSzPts val="2500"/>
              <a:buFont typeface="Arial"/>
              <a:buNone/>
            </a:pPr>
            <a:endParaRPr sz="2500" b="0" i="0" u="none" strike="noStrike" cap="none">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500" b="0" i="0" u="none" strike="noStrike" cap="none">
                <a:solidFill>
                  <a:schemeClr val="dk1"/>
                </a:solidFill>
                <a:latin typeface="Calibri"/>
                <a:ea typeface="Calibri"/>
                <a:cs typeface="Calibri"/>
                <a:sym typeface="Calibri"/>
              </a:rPr>
              <a:t>Tipos de motivación</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4A6C2"/>
              </a:buClr>
              <a:buSzPts val="2500"/>
              <a:buFont typeface="Calibri"/>
              <a:buChar char="○"/>
            </a:pPr>
            <a:r>
              <a:rPr lang="en-GB" sz="2500" b="1" i="0" u="none" strike="noStrike" cap="none">
                <a:solidFill>
                  <a:schemeClr val="dk1"/>
                </a:solidFill>
                <a:latin typeface="Calibri"/>
                <a:ea typeface="Calibri"/>
                <a:cs typeface="Calibri"/>
                <a:sym typeface="Calibri"/>
              </a:rPr>
              <a:t>Motivación intrínseca</a:t>
            </a:r>
            <a:r>
              <a:rPr lang="en-GB" sz="2500" b="0" i="0" u="none" strike="noStrike" cap="none">
                <a:solidFill>
                  <a:schemeClr val="dk1"/>
                </a:solidFill>
                <a:latin typeface="Calibri"/>
                <a:ea typeface="Calibri"/>
                <a:cs typeface="Calibri"/>
                <a:sym typeface="Calibri"/>
              </a:rPr>
              <a:t>: proviene del interior y consiste en participar en una actividad por el simple hecho de hacerlo, impulsado por la satisfacción interna, la pasión o la realización personal. En las artes escénicas, esto incluye:</a:t>
            </a:r>
            <a:endParaRPr sz="2500" b="0" i="0" u="none" strike="noStrike" cap="none">
              <a:solidFill>
                <a:schemeClr val="dk1"/>
              </a:solidFill>
              <a:latin typeface="Calibri"/>
              <a:ea typeface="Calibri"/>
              <a:cs typeface="Calibri"/>
              <a:sym typeface="Calibri"/>
            </a:endParaRPr>
          </a:p>
          <a:p>
            <a:pPr marL="1828800" marR="0" lvl="3" indent="-387350" algn="just" rtl="0">
              <a:lnSpc>
                <a:spcPct val="150000"/>
              </a:lnSpc>
              <a:spcBef>
                <a:spcPts val="1200"/>
              </a:spcBef>
              <a:spcAft>
                <a:spcPts val="0"/>
              </a:spcAft>
              <a:buClr>
                <a:srgbClr val="000000"/>
              </a:buClr>
              <a:buSzPts val="2500"/>
              <a:buFont typeface="Calibri"/>
              <a:buChar char="●"/>
            </a:pPr>
            <a:r>
              <a:rPr lang="en-GB" sz="2500" b="0" i="0" u="none" strike="noStrike" cap="none">
                <a:solidFill>
                  <a:schemeClr val="dk1"/>
                </a:solidFill>
                <a:latin typeface="Calibri"/>
                <a:ea typeface="Calibri"/>
                <a:cs typeface="Calibri"/>
                <a:sym typeface="Calibri"/>
              </a:rPr>
              <a:t>Amor por el oficio y la expresión creativa: disfrutar de la creación artística (por ejemplo, director artístico, escenógrafo) o de las funciones de apoyo técnico.</a:t>
            </a:r>
            <a:endParaRPr sz="2500" b="0" i="0" u="none" strike="noStrike" cap="none">
              <a:solidFill>
                <a:schemeClr val="dk1"/>
              </a:solidFill>
              <a:latin typeface="Calibri"/>
              <a:ea typeface="Calibri"/>
              <a:cs typeface="Calibri"/>
              <a:sym typeface="Calibri"/>
            </a:endParaRPr>
          </a:p>
          <a:p>
            <a:pPr marL="1828800" marR="0" lvl="3" indent="-387350" algn="just" rtl="0">
              <a:lnSpc>
                <a:spcPct val="150000"/>
              </a:lnSpc>
              <a:spcBef>
                <a:spcPts val="1200"/>
              </a:spcBef>
              <a:spcAft>
                <a:spcPts val="0"/>
              </a:spcAft>
              <a:buClr>
                <a:srgbClr val="000000"/>
              </a:buClr>
              <a:buSzPts val="2500"/>
              <a:buFont typeface="Calibri"/>
              <a:buChar char="●"/>
            </a:pPr>
            <a:r>
              <a:rPr lang="en-GB" sz="2500" b="0" i="0" u="none" strike="noStrike" cap="none">
                <a:solidFill>
                  <a:schemeClr val="dk1"/>
                </a:solidFill>
                <a:latin typeface="Calibri"/>
                <a:ea typeface="Calibri"/>
                <a:cs typeface="Calibri"/>
                <a:sym typeface="Calibri"/>
              </a:rPr>
              <a:t>Crecimiento personal: mejorar las habilidades, ponerse a prueba o probar nuevas técnicas.</a:t>
            </a:r>
            <a:endParaRPr sz="2500" b="0" i="0" u="none" strike="noStrike" cap="none">
              <a:solidFill>
                <a:schemeClr val="dk1"/>
              </a:solidFill>
              <a:latin typeface="Calibri"/>
              <a:ea typeface="Calibri"/>
              <a:cs typeface="Calibri"/>
              <a:sym typeface="Calibri"/>
            </a:endParaRPr>
          </a:p>
          <a:p>
            <a:pPr marL="1828800" marR="0" lvl="3" indent="-387350" algn="just" rtl="0">
              <a:lnSpc>
                <a:spcPct val="150000"/>
              </a:lnSpc>
              <a:spcBef>
                <a:spcPts val="1200"/>
              </a:spcBef>
              <a:spcAft>
                <a:spcPts val="0"/>
              </a:spcAft>
              <a:buClr>
                <a:srgbClr val="000000"/>
              </a:buClr>
              <a:buSzPts val="2500"/>
              <a:buFont typeface="Calibri"/>
              <a:buChar char="●"/>
            </a:pPr>
            <a:r>
              <a:rPr lang="en-GB" sz="2500" b="0" i="0" u="none" strike="noStrike" cap="none">
                <a:solidFill>
                  <a:schemeClr val="dk1"/>
                </a:solidFill>
                <a:latin typeface="Calibri"/>
                <a:ea typeface="Calibri"/>
                <a:cs typeface="Calibri"/>
                <a:sym typeface="Calibri"/>
              </a:rPr>
              <a:t>Experiencia de flujo: sentirse totalmente inmerso y lleno de energía durante los ensayos o las representaciones.</a:t>
            </a:r>
            <a:endParaRPr sz="2500" b="0" i="0" u="none" strike="noStrike" cap="none">
              <a:solidFill>
                <a:schemeClr val="dk1"/>
              </a:solidFill>
              <a:latin typeface="Calibri"/>
              <a:ea typeface="Calibri"/>
              <a:cs typeface="Calibri"/>
              <a:sym typeface="Calibri"/>
            </a:endParaRPr>
          </a:p>
          <a:p>
            <a:pPr marL="914400" marR="0" lvl="1" indent="-387350" algn="just" rtl="0">
              <a:lnSpc>
                <a:spcPct val="150000"/>
              </a:lnSpc>
              <a:spcBef>
                <a:spcPts val="1200"/>
              </a:spcBef>
              <a:spcAft>
                <a:spcPts val="0"/>
              </a:spcAft>
              <a:buClr>
                <a:srgbClr val="04A6C2"/>
              </a:buClr>
              <a:buSzPts val="2500"/>
              <a:buFont typeface="Calibri"/>
              <a:buChar char="○"/>
            </a:pPr>
            <a:r>
              <a:rPr lang="en-GB" sz="2500" b="1" i="0" u="none" strike="noStrike" cap="none">
                <a:solidFill>
                  <a:schemeClr val="dk1"/>
                </a:solidFill>
                <a:latin typeface="Calibri"/>
                <a:ea typeface="Calibri"/>
                <a:cs typeface="Calibri"/>
                <a:sym typeface="Calibri"/>
              </a:rPr>
              <a:t>Motivación extrínseca: </a:t>
            </a:r>
            <a:r>
              <a:rPr lang="en-GB" sz="2500" b="0" i="0" u="none" strike="noStrike" cap="none">
                <a:solidFill>
                  <a:schemeClr val="dk1"/>
                </a:solidFill>
                <a:latin typeface="Calibri"/>
                <a:ea typeface="Calibri"/>
                <a:cs typeface="Calibri"/>
                <a:sym typeface="Calibri"/>
              </a:rPr>
              <a:t>proviene del exterior y se refiere a recompensas externas como el dinero, el reconocimiento o el estatus.</a:t>
            </a:r>
            <a:endParaRPr sz="2500" b="0" i="0" u="none" strike="noStrike" cap="none">
              <a:solidFill>
                <a:schemeClr val="dk1"/>
              </a:solidFill>
              <a:latin typeface="Calibri"/>
              <a:ea typeface="Calibri"/>
              <a:cs typeface="Calibri"/>
              <a:sym typeface="Calibri"/>
            </a:endParaRPr>
          </a:p>
        </p:txBody>
      </p:sp>
      <p:sp>
        <p:nvSpPr>
          <p:cNvPr id="155" name="Google Shape;155;g34519fc2d75_0_8"/>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Dirigir y motivar equipos de artes escénicas</a:t>
            </a:r>
            <a:endParaRPr sz="5000" b="1" i="0" u="none" strike="noStrike" cap="none">
              <a:solidFill>
                <a:schemeClr val="dk1"/>
              </a:solidFill>
              <a:latin typeface="Calibri"/>
              <a:ea typeface="Calibri"/>
              <a:cs typeface="Calibri"/>
              <a:sym typeface="Calibri"/>
            </a:endParaRPr>
          </a:p>
        </p:txBody>
      </p:sp>
      <p:sp>
        <p:nvSpPr>
          <p:cNvPr id="156" name="Google Shape;156;g34519fc2d75_0_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g374550b718a_1_5"/>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3" name="Google Shape;163;g374550b718a_1_5"/>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4" name="Google Shape;164;g374550b718a_1_5"/>
          <p:cNvSpPr txBox="1"/>
          <p:nvPr/>
        </p:nvSpPr>
        <p:spPr>
          <a:xfrm>
            <a:off x="1321650" y="2673419"/>
            <a:ext cx="15163800" cy="7248098"/>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endParaRPr sz="2500" b="0" i="0" u="none" strike="noStrike" cap="none" dirty="0">
              <a:solidFill>
                <a:schemeClr val="dk1"/>
              </a:solidFill>
              <a:latin typeface="Calibri"/>
              <a:ea typeface="Calibri"/>
              <a:cs typeface="Calibri"/>
              <a:sym typeface="Calibri"/>
            </a:endParaRPr>
          </a:p>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rPr>
              <a:t>Objetivo común</a:t>
            </a:r>
            <a:r>
              <a:rPr lang="en-GB" sz="2500" b="0" i="0" u="none" strike="noStrike" cap="none" dirty="0">
                <a:solidFill>
                  <a:schemeClr val="dk1"/>
                </a:solidFill>
                <a:latin typeface="Calibri"/>
                <a:ea typeface="Calibri"/>
                <a:cs typeface="Calibri"/>
                <a:sym typeface="Calibri"/>
              </a:rPr>
              <a:t>: </a:t>
            </a:r>
            <a:r>
              <a:rPr lang="en-GB" sz="2500" dirty="0">
                <a:solidFill>
                  <a:schemeClr val="dk1"/>
                </a:solidFill>
                <a:latin typeface="Calibri"/>
                <a:ea typeface="Calibri"/>
                <a:cs typeface="Calibri"/>
                <a:sym typeface="Calibri"/>
              </a:rPr>
              <a:t>la base de una colaboración eficaz. Para alcanzar el éxito, es fundamental saber definir funciones, gestionar equipos multidisciplinares y dirigir tanto proyectos a corto plazo como iniciativas a largo plazo.</a:t>
            </a:r>
            <a:endParaRPr dirty="0"/>
          </a:p>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Dinámica</a:t>
            </a:r>
            <a:r>
              <a:rPr lang="en-GB" sz="2500" b="1"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 de </a:t>
            </a:r>
            <a:r>
              <a:rPr lang="en-GB" sz="2500" b="1" i="0" u="none" strike="noStrike" cap="none" dirty="0" err="1">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equipo</a:t>
            </a:r>
            <a:endParaRPr sz="1400" b="1" i="0" u="none" strike="noStrike" cap="none" dirty="0" err="1">
              <a:solidFill>
                <a:schemeClr val="dk1"/>
              </a:solidFill>
              <a:latin typeface="Arial"/>
              <a:ea typeface="Arial"/>
              <a:cs typeface="Arial"/>
              <a:sym typeface="Arial"/>
            </a:endParaRPr>
          </a:p>
          <a:p>
            <a:pPr marL="914400" lvl="1" indent="-387350" algn="just">
              <a:lnSpc>
                <a:spcPct val="150000"/>
              </a:lnSpc>
              <a:spcBef>
                <a:spcPts val="1200"/>
              </a:spcBef>
              <a:buClr>
                <a:srgbClr val="04A6C2"/>
              </a:buClr>
              <a:buSzPts val="2500"/>
              <a:buFont typeface="Noto Sans Symbols"/>
              <a:buChar char="○"/>
            </a:pPr>
            <a:r>
              <a:rPr lang="en-GB" sz="2500" b="0" i="0" u="none" strike="noStrike" cap="none" dirty="0" err="1">
                <a:solidFill>
                  <a:schemeClr val="dk1"/>
                </a:solidFill>
                <a:latin typeface="Calibri"/>
                <a:ea typeface="Calibri"/>
                <a:cs typeface="Calibri"/>
                <a:sym typeface="Calibri"/>
              </a:rPr>
              <a:t>Aspecto</a:t>
            </a:r>
            <a:r>
              <a:rPr lang="en-GB" sz="2500" b="0" i="0" u="none" strike="noStrike" cap="none" dirty="0">
                <a:solidFill>
                  <a:schemeClr val="dk1"/>
                </a:solidFill>
                <a:latin typeface="Calibri"/>
                <a:ea typeface="Calibri"/>
                <a:cs typeface="Calibri"/>
                <a:sym typeface="Calibri"/>
              </a:rPr>
              <a:t> </a:t>
            </a:r>
            <a:r>
              <a:rPr lang="en-GB" sz="2500" b="0" i="0" u="none" strike="noStrike" cap="none" dirty="0" err="1">
                <a:solidFill>
                  <a:schemeClr val="dk1"/>
                </a:solidFill>
                <a:latin typeface="Calibri"/>
                <a:ea typeface="Calibri"/>
                <a:cs typeface="Calibri"/>
                <a:sym typeface="Calibri"/>
              </a:rPr>
              <a:t>único</a:t>
            </a:r>
            <a:r>
              <a:rPr lang="en-GB" sz="2500" b="0" i="0" u="none" strike="noStrike" cap="none" dirty="0">
                <a:solidFill>
                  <a:schemeClr val="dk1"/>
                </a:solidFill>
                <a:latin typeface="Calibri"/>
                <a:ea typeface="Calibri"/>
                <a:cs typeface="Calibri"/>
                <a:sym typeface="Calibri"/>
              </a:rPr>
              <a:t> del </a:t>
            </a:r>
            <a:r>
              <a:rPr lang="en-GB" sz="2500" b="0" i="0" u="none" strike="noStrike" cap="none" dirty="0" err="1">
                <a:solidFill>
                  <a:schemeClr val="dk1"/>
                </a:solidFill>
                <a:latin typeface="Calibri"/>
                <a:ea typeface="Calibri"/>
                <a:cs typeface="Calibri"/>
                <a:sym typeface="Calibri"/>
              </a:rPr>
              <a:t>contexto</a:t>
            </a:r>
            <a:r>
              <a:rPr lang="en-GB" sz="2500" b="0" i="0" u="none" strike="noStrike" cap="none" dirty="0">
                <a:solidFill>
                  <a:schemeClr val="dk1"/>
                </a:solidFill>
                <a:latin typeface="Calibri"/>
                <a:ea typeface="Calibri"/>
                <a:cs typeface="Calibri"/>
                <a:sym typeface="Calibri"/>
              </a:rPr>
              <a:t> de</a:t>
            </a:r>
            <a:r>
              <a:rPr lang="en-GB" sz="2500" dirty="0">
                <a:solidFill>
                  <a:schemeClr val="dk1"/>
                </a:solidFill>
                <a:latin typeface="Calibri"/>
                <a:ea typeface="Calibri"/>
                <a:cs typeface="Calibri"/>
                <a:sym typeface="Calibri"/>
              </a:rPr>
              <a:t> </a:t>
            </a:r>
            <a:r>
              <a:rPr lang="en-GB" sz="2500" b="0" i="0" u="none" strike="noStrike" cap="none" dirty="0">
                <a:solidFill>
                  <a:schemeClr val="dk1"/>
                </a:solidFill>
                <a:latin typeface="Calibri"/>
                <a:ea typeface="Calibri"/>
                <a:cs typeface="Calibri"/>
                <a:sym typeface="Calibri"/>
              </a:rPr>
              <a:t>la</a:t>
            </a:r>
            <a:endParaRPr lang="en-GB" sz="2500" dirty="0">
              <a:solidFill>
                <a:schemeClr val="dk1"/>
              </a:solidFill>
              <a:latin typeface="Calibri"/>
              <a:ea typeface="Calibri"/>
              <a:cs typeface="Calibri"/>
            </a:endParaRPr>
          </a:p>
          <a:p>
            <a:pPr marL="527050" lvl="1" algn="just">
              <a:lnSpc>
                <a:spcPct val="150000"/>
              </a:lnSpc>
              <a:spcBef>
                <a:spcPts val="1200"/>
              </a:spcBef>
              <a:buClr>
                <a:srgbClr val="04A6C2"/>
              </a:buClr>
              <a:buSzPts val="2500"/>
            </a:pPr>
            <a:r>
              <a:rPr lang="en-GB" sz="2500" dirty="0">
                <a:solidFill>
                  <a:schemeClr val="dk1"/>
                </a:solidFill>
                <a:latin typeface="Calibri"/>
                <a:ea typeface="Calibri"/>
                <a:cs typeface="Calibri"/>
                <a:sym typeface="Calibri"/>
              </a:rPr>
              <a:t> </a:t>
            </a:r>
            <a:r>
              <a:rPr lang="en-GB" sz="2500" b="0" i="0" u="none" strike="noStrike" cap="none" err="1">
                <a:solidFill>
                  <a:schemeClr val="dk1"/>
                </a:solidFill>
                <a:latin typeface="Calibri"/>
                <a:ea typeface="Calibri"/>
                <a:cs typeface="Calibri"/>
                <a:sym typeface="Calibri"/>
              </a:rPr>
              <a:t>asistencia</a:t>
            </a:r>
            <a:r>
              <a:rPr lang="en-GB" sz="2500" b="0" i="0" u="none" strike="noStrike" cap="none" dirty="0">
                <a:solidFill>
                  <a:schemeClr val="dk1"/>
                </a:solidFill>
                <a:latin typeface="Calibri"/>
                <a:ea typeface="Calibri"/>
                <a:cs typeface="Calibri"/>
                <a:sym typeface="Calibri"/>
              </a:rPr>
              <a:t> </a:t>
            </a:r>
            <a:r>
              <a:rPr lang="en-GB" sz="2500" b="0" i="0" u="none" strike="noStrike" cap="none" err="1">
                <a:solidFill>
                  <a:schemeClr val="dk1"/>
                </a:solidFill>
                <a:latin typeface="Calibri"/>
                <a:ea typeface="Calibri"/>
                <a:cs typeface="Calibri"/>
                <a:sym typeface="Calibri"/>
              </a:rPr>
              <a:t>médica</a:t>
            </a:r>
            <a:r>
              <a:rPr lang="en-GB" sz="2500" b="0" i="0" u="none" strike="noStrike" cap="none" dirty="0">
                <a:solidFill>
                  <a:schemeClr val="dk1"/>
                </a:solidFill>
                <a:latin typeface="Calibri"/>
                <a:ea typeface="Calibri"/>
                <a:cs typeface="Calibri"/>
                <a:sym typeface="Calibri"/>
              </a:rPr>
              <a:t>: </a:t>
            </a:r>
            <a:endParaRPr sz="2500" b="0" i="0" u="none" strike="noStrike" cap="none">
              <a:solidFill>
                <a:schemeClr val="dk1"/>
              </a:solidFill>
              <a:latin typeface="Calibri"/>
              <a:ea typeface="Calibri"/>
              <a:cs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Alta presión</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Temporalidad</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Creatividad</a:t>
            </a:r>
            <a:endParaRPr sz="2500" b="0" i="0" u="none" strike="noStrike" cap="none" dirty="0">
              <a:solidFill>
                <a:schemeClr val="dk1"/>
              </a:solidFill>
              <a:latin typeface="Calibri"/>
              <a:ea typeface="Calibri"/>
              <a:cs typeface="Calibri"/>
              <a:sym typeface="Calibri"/>
            </a:endParaRPr>
          </a:p>
          <a:p>
            <a:pPr marL="1371600" marR="0" lvl="2" indent="-387350" algn="just"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Trabajo emocional</a:t>
            </a:r>
            <a:endParaRPr sz="2500" b="0" i="0" u="none" strike="noStrike" cap="none" dirty="0">
              <a:solidFill>
                <a:schemeClr val="dk1"/>
              </a:solidFill>
              <a:latin typeface="Calibri"/>
              <a:ea typeface="Calibri"/>
              <a:cs typeface="Calibri"/>
              <a:sym typeface="Calibri"/>
            </a:endParaRPr>
          </a:p>
        </p:txBody>
      </p:sp>
      <p:sp>
        <p:nvSpPr>
          <p:cNvPr id="165" name="Google Shape;165;g374550b718a_1_5"/>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GB" sz="5000" b="1" i="0" u="none" strike="noStrike" cap="none">
                <a:solidFill>
                  <a:schemeClr val="dk1"/>
                </a:solidFill>
                <a:latin typeface="Calibri"/>
                <a:ea typeface="Calibri"/>
                <a:cs typeface="Calibri"/>
                <a:sym typeface="Calibri"/>
              </a:rPr>
              <a:t>Liderazgo y motivación de equipos de artes escénicas</a:t>
            </a:r>
            <a:endParaRPr/>
          </a:p>
        </p:txBody>
      </p:sp>
      <p:sp>
        <p:nvSpPr>
          <p:cNvPr id="166" name="Google Shape;166;g374550b718a_1_5"/>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6</a:t>
            </a:fld>
            <a:endParaRPr/>
          </a:p>
        </p:txBody>
      </p:sp>
      <p:sp>
        <p:nvSpPr>
          <p:cNvPr id="167" name="Google Shape;167;g374550b718a_1_5"/>
          <p:cNvSpPr txBox="1"/>
          <p:nvPr/>
        </p:nvSpPr>
        <p:spPr>
          <a:xfrm>
            <a:off x="7071775" y="4652625"/>
            <a:ext cx="4912800" cy="5478382"/>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Funciones</a:t>
            </a:r>
            <a:endParaRPr sz="2500" b="1" i="0" u="none" strike="noStrike" cap="none" dirty="0">
              <a:solidFill>
                <a:schemeClr val="dk1"/>
              </a:solidFill>
              <a:latin typeface="Calibri"/>
              <a:ea typeface="Calibri"/>
              <a:cs typeface="Calibri"/>
              <a:sym typeface="Calibri"/>
            </a:endParaRPr>
          </a:p>
          <a:p>
            <a:pPr marL="914400" marR="0" lvl="1" indent="-387350"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Riesgos de una falta de claridad en las funciones</a:t>
            </a:r>
            <a:endParaRPr sz="2500" b="0" i="0" u="none" strike="noStrike" cap="none" dirty="0">
              <a:solidFill>
                <a:schemeClr val="dk1"/>
              </a:solidFill>
              <a:latin typeface="Calibri"/>
              <a:ea typeface="Calibri"/>
              <a:cs typeface="Calibri"/>
            </a:endParaRPr>
          </a:p>
          <a:p>
            <a:pPr marL="1371600" marR="0" lvl="2" indent="-387350"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Conflictos </a:t>
            </a:r>
            <a:endParaRPr sz="2500" b="0" i="0" u="none" strike="noStrike" cap="none" dirty="0">
              <a:solidFill>
                <a:schemeClr val="dk1"/>
              </a:solidFill>
              <a:latin typeface="Calibri"/>
              <a:ea typeface="Calibri"/>
              <a:cs typeface="Calibri"/>
            </a:endParaRPr>
          </a:p>
          <a:p>
            <a:pPr marL="1371600" marR="0" lvl="2" indent="-387350"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Solapamiento de funciones </a:t>
            </a:r>
            <a:endParaRPr sz="2500" b="0" i="0" u="none" strike="noStrike" cap="none" dirty="0">
              <a:solidFill>
                <a:schemeClr val="dk1"/>
              </a:solidFill>
              <a:latin typeface="Calibri"/>
              <a:ea typeface="Calibri"/>
              <a:cs typeface="Calibri"/>
            </a:endParaRPr>
          </a:p>
          <a:p>
            <a:pPr marL="1371600" marR="0" lvl="2" indent="-387350" rtl="0">
              <a:lnSpc>
                <a:spcPct val="150000"/>
              </a:lnSpc>
              <a:spcBef>
                <a:spcPts val="1200"/>
              </a:spcBef>
              <a:spcAft>
                <a:spcPts val="0"/>
              </a:spcAft>
              <a:buClr>
                <a:schemeClr val="dk1"/>
              </a:buClr>
              <a:buSzPts val="2500"/>
              <a:buFont typeface="Calibri"/>
              <a:buChar char="■"/>
            </a:pPr>
            <a:r>
              <a:rPr lang="en-GB" sz="2500" b="0" i="0" u="none" strike="noStrike" cap="none" dirty="0">
                <a:solidFill>
                  <a:schemeClr val="dk1"/>
                </a:solidFill>
                <a:latin typeface="Calibri"/>
                <a:ea typeface="Calibri"/>
                <a:cs typeface="Calibri"/>
                <a:sym typeface="Calibri"/>
              </a:rPr>
              <a:t>Lagunas en la rendición de cuentas</a:t>
            </a:r>
            <a:endParaRPr sz="2500" b="0" i="0" u="none" strike="noStrike" cap="none" dirty="0">
              <a:solidFill>
                <a:schemeClr val="dk1"/>
              </a:solidFill>
              <a:latin typeface="Calibri"/>
              <a:ea typeface="Calibri"/>
              <a:cs typeface="Calibri"/>
            </a:endParaRPr>
          </a:p>
        </p:txBody>
      </p:sp>
      <p:sp>
        <p:nvSpPr>
          <p:cNvPr id="168" name="Google Shape;168;g374550b718a_1_5"/>
          <p:cNvSpPr txBox="1"/>
          <p:nvPr/>
        </p:nvSpPr>
        <p:spPr>
          <a:xfrm>
            <a:off x="12216950" y="4595475"/>
            <a:ext cx="5360100" cy="3285474"/>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Clr>
                <a:srgbClr val="000000"/>
              </a:buClr>
              <a:buSzPts val="2500"/>
              <a:buFont typeface="Arial"/>
              <a:buNone/>
            </a:pPr>
            <a:r>
              <a:rPr lang="en-GB" sz="2500" b="1" i="0" u="none" strike="noStrike" cap="none"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Diversidad </a:t>
            </a:r>
            <a:r>
              <a:rPr lang="en-GB" sz="2500" b="1" i="0" u="none" strike="noStrike" cap="none" dirty="0">
                <a:solidFill>
                  <a:schemeClr val="dk1"/>
                </a:solidFill>
                <a:latin typeface="Calibri"/>
                <a:ea typeface="Calibri"/>
                <a:cs typeface="Calibri"/>
                <a:sym typeface="Calibri"/>
              </a:rPr>
              <a:t>y talento</a:t>
            </a:r>
            <a:endParaRPr sz="2500" b="1" i="0" u="none" strike="noStrike" cap="none" dirty="0">
              <a:solidFill>
                <a:schemeClr val="dk1"/>
              </a:solidFill>
              <a:latin typeface="Calibri"/>
              <a:ea typeface="Calibri"/>
              <a:cs typeface="Calibri"/>
              <a:sym typeface="Calibri"/>
            </a:endParaRPr>
          </a:p>
          <a:p>
            <a:pPr marL="914400" marR="0" lvl="1" indent="-387350" algn="l" rtl="0">
              <a:lnSpc>
                <a:spcPct val="150000"/>
              </a:lnSpc>
              <a:spcBef>
                <a:spcPts val="1200"/>
              </a:spcBef>
              <a:spcAft>
                <a:spcPts val="0"/>
              </a:spcAft>
              <a:buClr>
                <a:schemeClr val="dk1"/>
              </a:buClr>
              <a:buSzPts val="2500"/>
              <a:buFont typeface="Courier New"/>
              <a:buChar char="o"/>
            </a:pPr>
            <a:r>
              <a:rPr lang="en-GB" sz="2500" b="0" i="0" u="none" strike="noStrike" cap="none" dirty="0">
                <a:solidFill>
                  <a:schemeClr val="dk1"/>
                </a:solidFill>
                <a:latin typeface="Calibri"/>
                <a:ea typeface="Calibri"/>
                <a:cs typeface="Calibri"/>
                <a:sym typeface="Calibri"/>
              </a:rPr>
              <a:t>Gestión de equipos multidisciplinares </a:t>
            </a:r>
            <a:endParaRPr sz="2500" b="0" i="0" u="none" strike="noStrike" cap="none" dirty="0">
              <a:solidFill>
                <a:schemeClr val="dk1"/>
              </a:solidFill>
              <a:latin typeface="Calibri"/>
              <a:ea typeface="Calibri"/>
              <a:cs typeface="Calibri"/>
            </a:endParaRPr>
          </a:p>
          <a:p>
            <a:pPr marL="914400" marR="0" lvl="1" indent="-387350" algn="l" rtl="0">
              <a:lnSpc>
                <a:spcPct val="150000"/>
              </a:lnSpc>
              <a:spcBef>
                <a:spcPts val="0"/>
              </a:spcBef>
              <a:spcAft>
                <a:spcPts val="0"/>
              </a:spcAft>
              <a:buClr>
                <a:schemeClr val="dk1"/>
              </a:buClr>
              <a:buSzPts val="2500"/>
              <a:buFont typeface="Courier New"/>
              <a:buChar char="o"/>
            </a:pPr>
            <a:r>
              <a:rPr lang="en-GB" sz="2500" b="0" i="0" u="none" strike="noStrike" cap="none" dirty="0">
                <a:solidFill>
                  <a:schemeClr val="dk1"/>
                </a:solidFill>
                <a:latin typeface="Calibri"/>
                <a:ea typeface="Calibri"/>
                <a:cs typeface="Calibri"/>
                <a:sym typeface="Calibri"/>
              </a:rPr>
              <a:t>Trabajo con colaboradores externos</a:t>
            </a:r>
            <a:endParaRPr sz="2500" b="0" i="0" u="none" strike="noStrike" cap="none" dirty="0">
              <a:solidFill>
                <a:schemeClr val="dk1"/>
              </a:solidFill>
              <a:latin typeface="Calibri"/>
              <a:ea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g34519fc2d75_0_222"/>
          <p:cNvSpPr/>
          <p:nvPr/>
        </p:nvSpPr>
        <p:spPr>
          <a:xfrm rot="10800000" flipH="1">
            <a:off x="-1065053" y="-58517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5" name="Google Shape;175;g34519fc2d75_0_222"/>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176" name="Google Shape;176;g34519fc2d75_0_222" title="Screenshot 2025-08-08 103600.png"/>
          <p:cNvPicPr preferRelativeResize="0"/>
          <p:nvPr/>
        </p:nvPicPr>
        <p:blipFill rotWithShape="1">
          <a:blip r:embed="rId5">
            <a:alphaModFix/>
          </a:blip>
          <a:srcRect/>
          <a:stretch/>
        </p:blipFill>
        <p:spPr>
          <a:xfrm>
            <a:off x="1260609" y="223410"/>
            <a:ext cx="16035724" cy="9549199"/>
          </a:xfrm>
          <a:prstGeom prst="rect">
            <a:avLst/>
          </a:prstGeom>
          <a:noFill/>
          <a:ln>
            <a:noFill/>
          </a:ln>
        </p:spPr>
      </p:pic>
      <p:sp>
        <p:nvSpPr>
          <p:cNvPr id="177" name="Google Shape;177;g34519fc2d75_0_222"/>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7</a:t>
            </a:fld>
            <a:endParaRPr/>
          </a:p>
        </p:txBody>
      </p:sp>
      <p:sp>
        <p:nvSpPr>
          <p:cNvPr id="2" name="TextBox 1">
            <a:extLst>
              <a:ext uri="{FF2B5EF4-FFF2-40B4-BE49-F238E27FC236}">
                <a16:creationId xmlns:a16="http://schemas.microsoft.com/office/drawing/2014/main" id="{568EF1D0-1DB2-3222-21DD-3695A984C092}"/>
              </a:ext>
            </a:extLst>
          </p:cNvPr>
          <p:cNvSpPr txBox="1"/>
          <p:nvPr/>
        </p:nvSpPr>
        <p:spPr>
          <a:xfrm>
            <a:off x="1270864" y="9879453"/>
            <a:ext cx="12330404"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err="1"/>
              <a:t>Tabla</a:t>
            </a:r>
            <a:r>
              <a:rPr lang="en-US" dirty="0"/>
              <a:t> 1. Matrix RACI </a:t>
            </a:r>
            <a:r>
              <a:rPr lang="en-US" dirty="0" err="1"/>
              <a:t>que</a:t>
            </a:r>
            <a:r>
              <a:rPr lang="en-US" dirty="0"/>
              <a:t> </a:t>
            </a:r>
            <a:r>
              <a:rPr lang="en-US" dirty="0" err="1"/>
              <a:t>permite</a:t>
            </a:r>
            <a:r>
              <a:rPr lang="en-US" dirty="0"/>
              <a:t> </a:t>
            </a:r>
            <a:r>
              <a:rPr lang="en-US" dirty="0" err="1"/>
              <a:t>dentro</a:t>
            </a:r>
            <a:r>
              <a:rPr lang="en-US" dirty="0"/>
              <a:t> de un </a:t>
            </a:r>
            <a:r>
              <a:rPr lang="en-US" dirty="0" err="1"/>
              <a:t>equipo</a:t>
            </a:r>
            <a:r>
              <a:rPr lang="en-US" dirty="0"/>
              <a:t> con </a:t>
            </a:r>
            <a:r>
              <a:rPr lang="en-US" dirty="0" err="1"/>
              <a:t>diferentes</a:t>
            </a:r>
            <a:r>
              <a:rPr lang="en-US" dirty="0"/>
              <a:t> </a:t>
            </a:r>
            <a:r>
              <a:rPr lang="en-US" dirty="0" err="1"/>
              <a:t>disciplinas</a:t>
            </a:r>
            <a:r>
              <a:rPr lang="en-US" dirty="0"/>
              <a:t> </a:t>
            </a:r>
            <a:r>
              <a:rPr lang="en-US" dirty="0" err="1"/>
              <a:t>definir</a:t>
            </a:r>
            <a:r>
              <a:rPr lang="en-US" dirty="0"/>
              <a:t> </a:t>
            </a:r>
            <a:r>
              <a:rPr lang="en-US" dirty="0" err="1"/>
              <a:t>responsabilidades</a:t>
            </a:r>
            <a:r>
              <a:rPr lang="en-US" dirty="0"/>
              <a:t> de forma </a:t>
            </a:r>
            <a:r>
              <a:rPr lang="en-US" dirty="0" err="1"/>
              <a:t>transparte</a:t>
            </a:r>
            <a:r>
              <a:rPr lang="en-US" dirty="0"/>
              <a:t> y </a:t>
            </a:r>
            <a:r>
              <a:rPr lang="en-US" dirty="0" err="1"/>
              <a:t>evitar</a:t>
            </a:r>
            <a:r>
              <a:rPr lang="en-US" dirty="0"/>
              <a:t> </a:t>
            </a:r>
            <a:r>
              <a:rPr lang="en-US" dirty="0" err="1"/>
              <a:t>malentendidos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407C-FECD-E56D-0D46-220F987AD6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554997-1D91-1B7B-C58B-3155A17E30C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8EC14E0B-A6FC-FDBD-0B24-FF3FBDF438D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E37250-8CDA-0662-4624-DFC06FE4C7A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Actividad C2.A1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96D322A-9989-C184-6FA3-AF502D6900C5}"/>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Aplicación del modelo RACI en el trabajo en equipo en las artes escénicas</a:t>
            </a:r>
          </a:p>
        </p:txBody>
      </p:sp>
      <p:sp>
        <p:nvSpPr>
          <p:cNvPr id="6" name="TextBox 5">
            <a:extLst>
              <a:ext uri="{FF2B5EF4-FFF2-40B4-BE49-F238E27FC236}">
                <a16:creationId xmlns:a16="http://schemas.microsoft.com/office/drawing/2014/main" id="{0AEE467D-8010-7AE0-2EF5-D2A4F9229170}"/>
              </a:ext>
            </a:extLst>
          </p:cNvPr>
          <p:cNvSpPr txBox="1"/>
          <p:nvPr/>
        </p:nvSpPr>
        <p:spPr>
          <a:xfrm>
            <a:off x="4261853" y="5250278"/>
            <a:ext cx="12823370" cy="3046988"/>
          </a:xfrm>
          <a:prstGeom prst="rect">
            <a:avLst/>
          </a:prstGeom>
          <a:noFill/>
        </p:spPr>
        <p:txBody>
          <a:bodyPr wrap="square" lIns="91440" tIns="45720" rIns="91440" bIns="45720" anchor="t">
            <a:spAutoFit/>
          </a:bodyPr>
          <a:lstStyle/>
          <a:p>
            <a:pPr marL="457200" lvl="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¿Qué descubrimientos o dificultades surgieron al intentar definir las funciones R, A, C e I para cada rol?</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lvl="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¿Hubo alguna sorpresa en cuanto a quién marcaste como «Responsable» (A) o «Encargado» (R)?</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3200" dirty="0">
                <a:latin typeface="Calibri"/>
                <a:ea typeface="Calibri"/>
                <a:cs typeface="Times New Roman"/>
              </a:rPr>
              <a:t>¿</a:t>
            </a:r>
            <a:r>
              <a:rPr lang="en-US" sz="3200" dirty="0" err="1">
                <a:latin typeface="Calibri"/>
                <a:ea typeface="Calibri"/>
                <a:cs typeface="Times New Roman"/>
              </a:rPr>
              <a:t>Crees</a:t>
            </a:r>
            <a:r>
              <a:rPr lang="en-US" sz="3200" dirty="0">
                <a:latin typeface="Calibri"/>
                <a:ea typeface="Calibri"/>
                <a:cs typeface="Times New Roman"/>
              </a:rPr>
              <a:t> </a:t>
            </a:r>
            <a:r>
              <a:rPr lang="en-US" sz="3200" dirty="0" err="1">
                <a:latin typeface="Calibri"/>
                <a:ea typeface="Calibri"/>
                <a:cs typeface="Times New Roman"/>
              </a:rPr>
              <a:t>que</a:t>
            </a:r>
            <a:r>
              <a:rPr lang="en-US" sz="3200" dirty="0">
                <a:latin typeface="Calibri"/>
                <a:ea typeface="Calibri"/>
                <a:cs typeface="Times New Roman"/>
              </a:rPr>
              <a:t> </a:t>
            </a:r>
            <a:r>
              <a:rPr lang="en-US" sz="3200" dirty="0" err="1">
                <a:latin typeface="Calibri"/>
                <a:ea typeface="Calibri"/>
                <a:cs typeface="Times New Roman"/>
              </a:rPr>
              <a:t>esta</a:t>
            </a:r>
            <a:r>
              <a:rPr lang="en-US" sz="3200" dirty="0">
                <a:latin typeface="Calibri"/>
                <a:ea typeface="Calibri"/>
                <a:cs typeface="Times New Roman"/>
              </a:rPr>
              <a:t> </a:t>
            </a:r>
            <a:r>
              <a:rPr lang="en-US" sz="3200" dirty="0" err="1">
                <a:latin typeface="Calibri"/>
                <a:ea typeface="Calibri"/>
                <a:cs typeface="Times New Roman"/>
              </a:rPr>
              <a:t>división</a:t>
            </a:r>
            <a:r>
              <a:rPr lang="en-US" sz="3200" dirty="0">
                <a:latin typeface="Calibri"/>
                <a:ea typeface="Calibri"/>
                <a:cs typeface="Times New Roman"/>
              </a:rPr>
              <a:t> de roles </a:t>
            </a:r>
            <a:r>
              <a:rPr lang="en-US" sz="3200" dirty="0" err="1">
                <a:latin typeface="Calibri"/>
                <a:ea typeface="Calibri"/>
                <a:cs typeface="Times New Roman"/>
              </a:rPr>
              <a:t>utilizando</a:t>
            </a:r>
            <a:r>
              <a:rPr lang="en-US" sz="3200" dirty="0">
                <a:latin typeface="Calibri"/>
                <a:ea typeface="Calibri"/>
                <a:cs typeface="Times New Roman"/>
              </a:rPr>
              <a:t> RACI es </a:t>
            </a:r>
            <a:r>
              <a:rPr lang="en-US" sz="3200" dirty="0" err="1">
                <a:latin typeface="Calibri"/>
                <a:ea typeface="Calibri"/>
                <a:cs typeface="Times New Roman"/>
              </a:rPr>
              <a:t>realista</a:t>
            </a:r>
            <a:r>
              <a:rPr lang="en-US" sz="3200" dirty="0">
                <a:latin typeface="Calibri"/>
                <a:ea typeface="Calibri"/>
                <a:cs typeface="Times New Roman"/>
              </a:rPr>
              <a:t> </a:t>
            </a:r>
            <a:r>
              <a:rPr lang="en-US" sz="3200" dirty="0" err="1">
                <a:latin typeface="Calibri"/>
                <a:ea typeface="Calibri"/>
                <a:cs typeface="Times New Roman"/>
              </a:rPr>
              <a:t>en</a:t>
            </a:r>
            <a:r>
              <a:rPr lang="en-US" sz="3200" dirty="0">
                <a:latin typeface="Calibri"/>
                <a:ea typeface="Calibri"/>
                <a:cs typeface="Times New Roman"/>
              </a:rPr>
              <a:t> </a:t>
            </a:r>
            <a:r>
              <a:rPr lang="en-US" sz="3200" dirty="0" err="1">
                <a:latin typeface="Calibri"/>
                <a:ea typeface="Calibri"/>
                <a:cs typeface="Times New Roman"/>
              </a:rPr>
              <a:t>su</a:t>
            </a:r>
            <a:r>
              <a:rPr lang="en-US" sz="3200" dirty="0">
                <a:latin typeface="Calibri"/>
                <a:ea typeface="Calibri"/>
                <a:cs typeface="Times New Roman"/>
              </a:rPr>
              <a:t> </a:t>
            </a:r>
            <a:r>
              <a:rPr lang="en-US" sz="3200" dirty="0" err="1">
                <a:latin typeface="Calibri"/>
                <a:ea typeface="Calibri"/>
                <a:cs typeface="Times New Roman"/>
              </a:rPr>
              <a:t>práctica</a:t>
            </a:r>
            <a:r>
              <a:rPr lang="en-US" sz="3200" dirty="0">
                <a:latin typeface="Calibri"/>
                <a:ea typeface="Calibri"/>
                <a:cs typeface="Times New Roman"/>
              </a:rPr>
              <a:t> </a:t>
            </a:r>
            <a:r>
              <a:rPr lang="en-US" sz="3200" dirty="0" err="1">
                <a:latin typeface="Calibri"/>
                <a:ea typeface="Calibri"/>
                <a:cs typeface="Times New Roman"/>
              </a:rPr>
              <a:t>diaria</a:t>
            </a:r>
            <a:r>
              <a:rPr lang="en-US" sz="3200" dirty="0">
                <a:latin typeface="Calibri"/>
                <a:ea typeface="Calibri"/>
                <a:cs typeface="Times New Roman"/>
              </a:rPr>
              <a:t> de las artes escénicas? ¿Por qué sí o por qué no?</a:t>
            </a:r>
          </a:p>
        </p:txBody>
      </p:sp>
    </p:spTree>
    <p:extLst>
      <p:ext uri="{BB962C8B-B14F-4D97-AF65-F5344CB8AC3E}">
        <p14:creationId xmlns:p14="http://schemas.microsoft.com/office/powerpoint/2010/main" val="6142321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g34519fc2d75_0_16"/>
          <p:cNvSpPr/>
          <p:nvPr/>
        </p:nvSpPr>
        <p:spPr>
          <a:xfrm rot="10800000" flipH="1">
            <a:off x="-1049178" y="-5534233"/>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4" name="Google Shape;184;g34519fc2d75_0_16"/>
          <p:cNvSpPr/>
          <p:nvPr/>
        </p:nvSpPr>
        <p:spPr>
          <a:xfrm rot="10800000">
            <a:off x="2013100" y="154982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5" name="Google Shape;185;g34519fc2d75_0_16"/>
          <p:cNvSpPr txBox="1"/>
          <p:nvPr/>
        </p:nvSpPr>
        <p:spPr>
          <a:xfrm>
            <a:off x="952324" y="3339300"/>
            <a:ext cx="16103775" cy="240061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5000"/>
              <a:buFont typeface="Arial"/>
              <a:buNone/>
            </a:pPr>
            <a:r>
              <a:rPr lang="en-GB" sz="5000" b="1" i="0" u="none" strike="noStrike" cap="none" dirty="0" err="1">
                <a:solidFill>
                  <a:schemeClr val="dk1"/>
                </a:solidFill>
                <a:latin typeface="Calibri"/>
                <a:ea typeface="Calibri"/>
                <a:cs typeface="Calibri"/>
                <a:sym typeface="Calibri"/>
              </a:rPr>
              <a:t>Mantener</a:t>
            </a:r>
            <a:r>
              <a:rPr lang="en-GB" sz="5000" b="1" i="0" u="none" strike="noStrike" cap="none" dirty="0">
                <a:solidFill>
                  <a:schemeClr val="dk1"/>
                </a:solidFill>
                <a:latin typeface="Calibri"/>
                <a:ea typeface="Calibri"/>
                <a:cs typeface="Calibri"/>
                <a:sym typeface="Calibri"/>
              </a:rPr>
              <a:t> la cohesi</a:t>
            </a:r>
            <a:r>
              <a:rPr lang="en-GB" sz="5000" b="1" dirty="0">
                <a:solidFill>
                  <a:schemeClr val="dk1"/>
                </a:solidFill>
                <a:latin typeface="Calibri"/>
                <a:ea typeface="Calibri"/>
                <a:cs typeface="Calibri"/>
                <a:sym typeface="Calibri"/>
              </a:rPr>
              <a:t>on de </a:t>
            </a:r>
            <a:r>
              <a:rPr lang="en-GB" sz="5000" b="1" i="0" u="none" strike="noStrike" cap="none" dirty="0" err="1">
                <a:solidFill>
                  <a:schemeClr val="dk1"/>
                </a:solidFill>
                <a:latin typeface="Calibri"/>
                <a:ea typeface="Calibri"/>
                <a:cs typeface="Calibri"/>
                <a:sym typeface="Calibri"/>
              </a:rPr>
              <a:t>los</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equipos</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principios</a:t>
            </a:r>
            <a:r>
              <a:rPr lang="en-GB" sz="5000" b="1" i="0" u="none" strike="noStrike" cap="none" dirty="0">
                <a:solidFill>
                  <a:schemeClr val="dk1"/>
                </a:solidFill>
                <a:latin typeface="Calibri"/>
                <a:ea typeface="Calibri"/>
                <a:cs typeface="Calibri"/>
                <a:sym typeface="Calibri"/>
              </a:rPr>
              <a:t> </a:t>
            </a:r>
            <a:r>
              <a:rPr lang="en-GB" sz="5000" b="1" i="0" u="none" strike="noStrike" cap="none" dirty="0" err="1">
                <a:solidFill>
                  <a:schemeClr val="dk1"/>
                </a:solidFill>
                <a:latin typeface="Calibri"/>
                <a:ea typeface="Calibri"/>
                <a:cs typeface="Calibri"/>
                <a:sym typeface="Calibri"/>
              </a:rPr>
              <a:t>esenciales</a:t>
            </a:r>
            <a:r>
              <a:rPr lang="en-GB" sz="5000" b="1" i="0" u="none" strike="noStrike" cap="none" dirty="0">
                <a:solidFill>
                  <a:schemeClr val="dk1"/>
                </a:solidFill>
                <a:latin typeface="Calibri"/>
                <a:ea typeface="Calibri"/>
                <a:cs typeface="Calibri"/>
                <a:sym typeface="Calibri"/>
              </a:rPr>
              <a:t> para la </a:t>
            </a:r>
            <a:r>
              <a:rPr lang="en-GB" sz="5000" b="1" i="0" u="none" strike="noStrike" cap="none" dirty="0" err="1">
                <a:solidFill>
                  <a:schemeClr val="dk1"/>
                </a:solidFill>
                <a:latin typeface="Calibri"/>
                <a:ea typeface="Calibri"/>
                <a:cs typeface="Calibri"/>
                <a:sym typeface="Calibri"/>
              </a:rPr>
              <a:t>confianza</a:t>
            </a:r>
            <a:r>
              <a:rPr lang="en-GB" sz="5000" b="1" i="0" u="none" strike="noStrike" cap="none" dirty="0">
                <a:solidFill>
                  <a:schemeClr val="dk1"/>
                </a:solidFill>
                <a:latin typeface="Calibri"/>
                <a:ea typeface="Calibri"/>
                <a:cs typeface="Calibri"/>
                <a:sym typeface="Calibri"/>
              </a:rPr>
              <a:t>, la </a:t>
            </a:r>
            <a:r>
              <a:rPr lang="en-GB" sz="5000" b="1" i="0" u="none" strike="noStrike" cap="none" dirty="0" err="1">
                <a:solidFill>
                  <a:schemeClr val="dk1"/>
                </a:solidFill>
                <a:latin typeface="Calibri"/>
                <a:ea typeface="Calibri"/>
                <a:cs typeface="Calibri"/>
                <a:sym typeface="Calibri"/>
              </a:rPr>
              <a:t>comunicación</a:t>
            </a:r>
            <a:r>
              <a:rPr lang="en-GB" sz="5000" b="1" i="0" u="none" strike="noStrike" cap="none" dirty="0">
                <a:solidFill>
                  <a:schemeClr val="dk1"/>
                </a:solidFill>
                <a:latin typeface="Calibri"/>
                <a:ea typeface="Calibri"/>
                <a:cs typeface="Calibri"/>
                <a:sym typeface="Calibri"/>
              </a:rPr>
              <a:t> y la </a:t>
            </a:r>
            <a:r>
              <a:rPr lang="en-GB" sz="5000" b="1" i="0" u="none" strike="noStrike" cap="none" dirty="0" err="1">
                <a:solidFill>
                  <a:schemeClr val="dk1"/>
                </a:solidFill>
                <a:latin typeface="Calibri"/>
                <a:ea typeface="Calibri"/>
                <a:cs typeface="Calibri"/>
                <a:sym typeface="Calibri"/>
              </a:rPr>
              <a:t>cohesión</a:t>
            </a:r>
            <a:endParaRPr sz="5000" b="1"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5000"/>
              <a:buFont typeface="Arial"/>
              <a:buNone/>
            </a:pPr>
            <a:endParaRPr sz="5000" b="1" i="0" u="none" strike="noStrike" cap="none" dirty="0">
              <a:solidFill>
                <a:schemeClr val="dk1"/>
              </a:solidFill>
              <a:latin typeface="Calibri"/>
              <a:ea typeface="Calibri"/>
              <a:cs typeface="Calibri"/>
              <a:sym typeface="Calibri"/>
            </a:endParaRPr>
          </a:p>
        </p:txBody>
      </p:sp>
      <p:graphicFrame>
        <p:nvGraphicFramePr>
          <p:cNvPr id="186" name="Google Shape;186;g34519fc2d75_0_16"/>
          <p:cNvGraphicFramePr/>
          <p:nvPr>
            <p:extLst>
              <p:ext uri="{D42A27DB-BD31-4B8C-83A1-F6EECF244321}">
                <p14:modId xmlns:p14="http://schemas.microsoft.com/office/powerpoint/2010/main" val="3482966238"/>
              </p:ext>
            </p:extLst>
          </p:nvPr>
        </p:nvGraphicFramePr>
        <p:xfrm>
          <a:off x="2590938" y="5226725"/>
          <a:ext cx="13106125" cy="4460600"/>
        </p:xfrm>
        <a:graphic>
          <a:graphicData uri="http://schemas.openxmlformats.org/drawingml/2006/table">
            <a:tbl>
              <a:tblPr>
                <a:noFill/>
                <a:tableStyleId>{C8E4061D-F996-4E52-8B39-2384F2AE1984}</a:tableStyleId>
              </a:tblPr>
              <a:tblGrid>
                <a:gridCol w="4119675">
                  <a:extLst>
                    <a:ext uri="{9D8B030D-6E8A-4147-A177-3AD203B41FA5}">
                      <a16:colId xmlns:a16="http://schemas.microsoft.com/office/drawing/2014/main" val="20000"/>
                    </a:ext>
                  </a:extLst>
                </a:gridCol>
                <a:gridCol w="4077000">
                  <a:extLst>
                    <a:ext uri="{9D8B030D-6E8A-4147-A177-3AD203B41FA5}">
                      <a16:colId xmlns:a16="http://schemas.microsoft.com/office/drawing/2014/main" val="20001"/>
                    </a:ext>
                  </a:extLst>
                </a:gridCol>
                <a:gridCol w="4909450">
                  <a:extLst>
                    <a:ext uri="{9D8B030D-6E8A-4147-A177-3AD203B41FA5}">
                      <a16:colId xmlns:a16="http://schemas.microsoft.com/office/drawing/2014/main" val="20002"/>
                    </a:ext>
                  </a:extLst>
                </a:gridCol>
              </a:tblGrid>
              <a:tr h="1121100">
                <a:tc>
                  <a:txBody>
                    <a:bodyPr/>
                    <a:lstStyle/>
                    <a:p>
                      <a:pPr marL="0" marR="0" lvl="0" indent="0" algn="l" rtl="0">
                        <a:lnSpc>
                          <a:spcPct val="100000"/>
                        </a:lnSpc>
                        <a:spcBef>
                          <a:spcPts val="0"/>
                        </a:spcBef>
                        <a:spcAft>
                          <a:spcPts val="0"/>
                        </a:spcAft>
                        <a:buClr>
                          <a:srgbClr val="000000"/>
                        </a:buClr>
                        <a:buSzPts val="3000"/>
                        <a:buFont typeface="Arial"/>
                        <a:buNone/>
                      </a:pPr>
                      <a:r>
                        <a:rPr lang="en-GB" sz="3000" b="1" u="none" strike="noStrike" cap="none">
                          <a:solidFill>
                            <a:srgbClr val="F3F3F3"/>
                          </a:solidFill>
                          <a:latin typeface="Calibri"/>
                          <a:ea typeface="Calibri"/>
                          <a:cs typeface="Calibri"/>
                          <a:sym typeface="Calibri"/>
                        </a:rPr>
                        <a:t>Principios clave</a:t>
                      </a:r>
                      <a:endParaRPr sz="30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3000"/>
                        <a:buFont typeface="Arial"/>
                        <a:buNone/>
                      </a:pPr>
                      <a:r>
                        <a:rPr lang="en-GB" sz="3000" b="1" u="none" strike="noStrike" cap="none">
                          <a:solidFill>
                            <a:srgbClr val="F3F3F3"/>
                          </a:solidFill>
                          <a:latin typeface="Calibri"/>
                          <a:ea typeface="Calibri"/>
                          <a:cs typeface="Calibri"/>
                          <a:sym typeface="Calibri"/>
                        </a:rPr>
                        <a:t>Rituales de equipo</a:t>
                      </a:r>
                      <a:endParaRPr sz="30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tc>
                  <a:txBody>
                    <a:bodyPr/>
                    <a:lstStyle/>
                    <a:p>
                      <a:pPr marL="0" marR="0" lvl="0" indent="0" algn="l" rtl="0">
                        <a:lnSpc>
                          <a:spcPct val="100000"/>
                        </a:lnSpc>
                        <a:spcBef>
                          <a:spcPts val="0"/>
                        </a:spcBef>
                        <a:spcAft>
                          <a:spcPts val="0"/>
                        </a:spcAft>
                        <a:buClr>
                          <a:srgbClr val="000000"/>
                        </a:buClr>
                        <a:buSzPts val="3000"/>
                        <a:buFont typeface="Arial"/>
                        <a:buNone/>
                      </a:pPr>
                      <a:r>
                        <a:rPr lang="en-GB" sz="3000" b="1" u="none" strike="noStrike" cap="none">
                          <a:solidFill>
                            <a:srgbClr val="F3F3F3"/>
                          </a:solidFill>
                          <a:latin typeface="Calibri"/>
                          <a:ea typeface="Calibri"/>
                          <a:cs typeface="Calibri"/>
                          <a:sym typeface="Calibri"/>
                        </a:rPr>
                        <a:t>Prácticas de inclusión</a:t>
                      </a:r>
                      <a:endParaRPr sz="3000" b="1" u="none" strike="noStrike" cap="none">
                        <a:solidFill>
                          <a:srgbClr val="F3F3F3"/>
                        </a:solidFill>
                        <a:latin typeface="Calibri"/>
                        <a:ea typeface="Calibri"/>
                        <a:cs typeface="Calibri"/>
                        <a:sym typeface="Calibri"/>
                      </a:endParaRPr>
                    </a:p>
                  </a:txBody>
                  <a:tcPr marL="63500" marR="63500" marT="63500" marB="63500">
                    <a:solidFill>
                      <a:srgbClr val="569838"/>
                    </a:solidFill>
                  </a:tcPr>
                </a:tc>
                <a:extLst>
                  <a:ext uri="{0D108BD9-81ED-4DB2-BD59-A6C34878D82A}">
                    <a16:rowId xmlns:a16="http://schemas.microsoft.com/office/drawing/2014/main" val="10000"/>
                  </a:ext>
                </a:extLst>
              </a:tr>
              <a:tr h="3339500">
                <a:tc>
                  <a:txBody>
                    <a:bodyPr/>
                    <a:lstStyle/>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Seguridad psicológica</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Transparencia</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Ciclos de retroalimentación</a:t>
                      </a:r>
                      <a:endParaRPr sz="3000" u="none" strike="noStrike" cap="none" dirty="0">
                        <a:latin typeface="Calibri"/>
                        <a:ea typeface="Calibri"/>
                        <a:cs typeface="Calibri"/>
                        <a:sym typeface="Calibri"/>
                      </a:endParaRPr>
                    </a:p>
                  </a:txBody>
                  <a:tcPr marL="63500" marR="63500" marT="63500" marB="63500">
                    <a:noFill/>
                  </a:tcPr>
                </a:tc>
                <a:tc>
                  <a:txBody>
                    <a:bodyPr/>
                    <a:lstStyle/>
                    <a:p>
                      <a:pPr marL="0" marR="0" lvl="0" indent="0" algn="l" rtl="0">
                        <a:lnSpc>
                          <a:spcPct val="100000"/>
                        </a:lnSpc>
                        <a:spcBef>
                          <a:spcPts val="0"/>
                        </a:spcBef>
                        <a:spcAft>
                          <a:spcPts val="0"/>
                        </a:spcAft>
                        <a:buClr>
                          <a:srgbClr val="000000"/>
                        </a:buClr>
                        <a:buSzPts val="3000"/>
                        <a:buFont typeface="Arial"/>
                        <a:buNone/>
                      </a:pPr>
                      <a:r>
                        <a:rPr lang="en-GB" sz="3000" u="none" strike="noStrike" cap="none">
                          <a:latin typeface="Calibri"/>
                          <a:ea typeface="Calibri"/>
                          <a:cs typeface="Calibri"/>
                          <a:sym typeface="Calibri"/>
                        </a:rPr>
                        <a:t>Revisiones periódicas</a:t>
                      </a: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a:latin typeface="Calibri"/>
                          <a:ea typeface="Calibri"/>
                          <a:cs typeface="Calibri"/>
                          <a:sym typeface="Calibri"/>
                        </a:rPr>
                        <a:t>Reflexiones</a:t>
                      </a: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a:latin typeface="Calibri"/>
                          <a:ea typeface="Calibri"/>
                          <a:cs typeface="Calibri"/>
                          <a:sym typeface="Calibri"/>
                        </a:rPr>
                        <a:t>Vínculos sociales informales</a:t>
                      </a:r>
                      <a:endParaRPr sz="3000" u="none" strike="noStrike" cap="none">
                        <a:latin typeface="Calibri"/>
                        <a:ea typeface="Calibri"/>
                        <a:cs typeface="Calibri"/>
                        <a:sym typeface="Calibri"/>
                      </a:endParaRPr>
                    </a:p>
                  </a:txBody>
                  <a:tcPr marL="63500" marR="63500" marT="63500" marB="63500"/>
                </a:tc>
                <a:tc>
                  <a:txBody>
                    <a:bodyPr/>
                    <a:lstStyle/>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Apoyo lingüístico</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Accesibilidad</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r>
                        <a:rPr lang="en-GB" sz="3000" u="none" strike="noStrike" cap="none" dirty="0">
                          <a:latin typeface="Calibri"/>
                          <a:ea typeface="Calibri"/>
                          <a:cs typeface="Calibri"/>
                          <a:sym typeface="Calibri"/>
                        </a:rPr>
                        <a:t>Sensibilidad cultural</a:t>
                      </a:r>
                      <a:endParaRPr sz="3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u="none" strike="noStrike" cap="none" dirty="0">
                        <a:latin typeface="Calibri"/>
                        <a:ea typeface="Calibri"/>
                        <a:cs typeface="Calibri"/>
                        <a:sym typeface="Calibri"/>
                      </a:endParaRPr>
                    </a:p>
                  </a:txBody>
                  <a:tcPr marL="63500" marR="63500" marT="63500" marB="63500"/>
                </a:tc>
                <a:extLst>
                  <a:ext uri="{0D108BD9-81ED-4DB2-BD59-A6C34878D82A}">
                    <a16:rowId xmlns:a16="http://schemas.microsoft.com/office/drawing/2014/main" val="10001"/>
                  </a:ext>
                </a:extLst>
              </a:tr>
            </a:tbl>
          </a:graphicData>
        </a:graphic>
      </p:graphicFrame>
      <p:sp>
        <p:nvSpPr>
          <p:cNvPr id="187" name="Google Shape;187;g34519fc2d75_0_16"/>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9</a:t>
            </a:fld>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09b88ca-66eb-4a97-99d4-e4839274e101">
      <Terms xmlns="http://schemas.microsoft.com/office/infopath/2007/PartnerControls"/>
    </lcf76f155ced4ddcb4097134ff3c332f>
    <TaxCatchAll xmlns="c944d2af-eeed-4acc-b052-3107ab9b10d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gpDocument" ma:contentTypeID="0x010100DC6F888C2F1B5D49A65EBA32B327FDDF005670BA7AF8E57D47B278179B302C6589" ma:contentTypeVersion="25" ma:contentTypeDescription="Document" ma:contentTypeScope="" ma:versionID="887014e65ad07d2a12ec16d1e4316ef9">
  <xsd:schema xmlns:xsd="http://www.w3.org/2001/XMLSchema" xmlns:xs="http://www.w3.org/2001/XMLSchema" xmlns:p="http://schemas.microsoft.com/office/2006/metadata/properties" xmlns:ns1="http://schemas.microsoft.com/sharepoint/v3" xmlns:ns2="01f4aec3-2e8c-4911-a8f8-2a13ca7a4647" xmlns:ns3="f055c943-bd41-42d9-a4e2-c49d1bf0333e" xmlns:ns4="76f3c5b7-be92-42af-bbbe-368a73ba4bf6" xmlns:ns5="bfcbc64f-caf8-453e-bcd1-608ffc0bd215" targetNamespace="http://schemas.microsoft.com/office/2006/metadata/properties" ma:root="true" ma:fieldsID="ef7e9082d76ca916ad8101676e2e3045" ns1:_="" ns2:_="" ns3:_="" ns4:_="" ns5:_="">
    <xsd:import namespace="http://schemas.microsoft.com/sharepoint/v3"/>
    <xsd:import namespace="01f4aec3-2e8c-4911-a8f8-2a13ca7a4647"/>
    <xsd:import namespace="f055c943-bd41-42d9-a4e2-c49d1bf0333e"/>
    <xsd:import namespace="76f3c5b7-be92-42af-bbbe-368a73ba4bf6"/>
    <xsd:import namespace="bfcbc64f-caf8-453e-bcd1-608ffc0bd215"/>
    <xsd:element name="properties">
      <xsd:complexType>
        <xsd:sequence>
          <xsd:element name="documentManagement">
            <xsd:complexType>
              <xsd:all>
                <xsd:element ref="ns2:_dlc_DocId" minOccurs="0"/>
                <xsd:element ref="ns2:_dlc_DocIdUrl" minOccurs="0"/>
                <xsd:element ref="ns2:_dlc_DocIdPersistId" minOccurs="0"/>
                <xsd:element ref="ns1:gpProjectName" minOccurs="0"/>
                <xsd:element ref="ns3:gpAmbito" minOccurs="0"/>
                <xsd:element ref="ns3:gpDocumentType" minOccurs="0"/>
                <xsd:element ref="ns4:Categoria" minOccurs="0"/>
                <xsd:element ref="ns4:Localizacion" minOccurs="0"/>
                <xsd:element ref="ns4:MediaServiceMetadata" minOccurs="0"/>
                <xsd:element ref="ns4:MediaServiceFastMetadata" minOccurs="0"/>
                <xsd:element ref="ns4:MediaServiceSearchProperties" minOccurs="0"/>
                <xsd:element ref="ns4:MediaServiceObjectDetectorVersions" minOccurs="0"/>
                <xsd:element ref="ns4:lcf76f155ced4ddcb4097134ff3c332f" minOccurs="0"/>
                <xsd:element ref="ns2:TaxCatchAll" minOccurs="0"/>
                <xsd:element ref="ns4:MediaServiceDateTaken" minOccurs="0"/>
                <xsd:element ref="ns4:MediaServiceOCR" minOccurs="0"/>
                <xsd:element ref="ns4:MediaServiceGenerationTime" minOccurs="0"/>
                <xsd:element ref="ns4:MediaServiceEventHashCode" minOccurs="0"/>
                <xsd:element ref="ns4:MediaLengthInSeconds" minOccurs="0"/>
                <xsd:element ref="ns4:MediaServiceLocation" minOccurs="0"/>
                <xsd:element ref="ns4:MediaServiceBillingMetadata" minOccurs="0"/>
                <xsd:element ref="ns4:Contrato" minOccurs="0"/>
                <xsd:element ref="ns4:Departamento" minOccurs="0"/>
                <xsd:element ref="ns5:Cliente" minOccurs="0"/>
                <xsd:element ref="ns4:Proyecto" minOccurs="0"/>
                <xsd:element ref="ns4:Propues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gpProjectName" ma:index="11" nillable="true" ma:displayName="Project Name" ma:internalName="gpProjectNam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f4aec3-2e8c-4911-a8f8-2a13ca7a4647" elementFormDefault="qualified">
    <xsd:import namespace="http://schemas.microsoft.com/office/2006/documentManagement/types"/>
    <xsd:import namespace="http://schemas.microsoft.com/office/infopath/2007/PartnerControls"/>
    <xsd:element name="_dlc_DocId" ma:index="8" nillable="true" ma:displayName="Valor de Id. de documento" ma:description="El valor del identificador de documento asignado a este elemento." ma:indexed="true" ma:internalName="_dlc_DocId" ma:readOnly="true">
      <xsd:simpleType>
        <xsd:restriction base="dms:Text"/>
      </xsd:simpleType>
    </xsd:element>
    <xsd:element name="_dlc_DocIdUrl" ma:index="9"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22" nillable="true" ma:displayName="Taxonomy Catch All Column" ma:hidden="true" ma:list="{bf6d4195-0d6b-497a-86eb-a0b056ec1343}" ma:internalName="TaxCatchAll" ma:showField="CatchAllData" ma:web="01f4aec3-2e8c-4911-a8f8-2a13ca7a464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055c943-bd41-42d9-a4e2-c49d1bf0333e" elementFormDefault="qualified">
    <xsd:import namespace="http://schemas.microsoft.com/office/2006/documentManagement/types"/>
    <xsd:import namespace="http://schemas.microsoft.com/office/infopath/2007/PartnerControls"/>
    <xsd:element name="gpAmbito" ma:index="12" nillable="true" ma:displayName="Ámbito" ma:default="N/A" ma:format="Dropdown" ma:internalName="gpAmbito">
      <xsd:simpleType>
        <xsd:restriction base="dms:Choice">
          <xsd:enumeration value="N/A"/>
          <xsd:enumeration value="Procesal Laboral"/>
          <xsd:enumeration value="Jur�dico Laboral"/>
          <xsd:enumeration value="Societario"/>
          <xsd:enumeration value="Contrataci�n - Mercantil"/>
          <xsd:enumeration value="M&amp;A"/>
          <xsd:enumeration value="Informes"/>
        </xsd:restriction>
      </xsd:simpleType>
    </xsd:element>
    <xsd:element name="gpDocumentType" ma:index="13" nillable="true" ma:displayName="Tipo de documento" ma:default="N/A" ma:format="Dropdown" ma:internalName="gpDocumentType">
      <xsd:simpleType>
        <xsd:restriction base="dms:Choice">
          <xsd:enumeration value="N/A"/>
          <xsd:enumeration value="Despido"/>
          <xsd:enumeration value="Cantidad"/>
          <xsd:enumeration value="Derechos Fundamentales"/>
          <xsd:enumeration value="Sanci�n"/>
          <xsd:enumeration value="Conciliaci�n"/>
          <xsd:enumeration value="Acuerdo"/>
          <xsd:enumeration value="Recargo de prestaciones"/>
          <xsd:enumeration value="Incapacidad"/>
          <xsd:enumeration value="Sentencia"/>
          <xsd:enumeration value="Contrato"/>
          <xsd:enumeration value="Cl�usulas"/>
          <xsd:enumeration value="Teletrabajo"/>
          <xsd:enumeration value="Igualdad"/>
          <xsd:enumeration value="Expatriaci�n"/>
          <xsd:enumeration value="Subrogaci�n"/>
          <xsd:enumeration value="Cesi�n"/>
          <xsd:enumeration value="Due Dilligence"/>
          <xsd:enumeration value="Acta Junta"/>
          <xsd:enumeration value="Acta Consejo"/>
          <xsd:enumeration value="Acta socio �nico"/>
          <xsd:enumeration value="Certificaci�n acta Junta"/>
          <xsd:enumeration value="Certificaci�n acta Consejo"/>
          <xsd:enumeration value="Certificaci�n acta Socio �nico"/>
          <xsd:enumeration value="Respuesta auditores"/>
          <xsd:enumeration value="Convocatoria"/>
          <xsd:enumeration value="Distribuci�n"/>
          <xsd:enumeration value="Agencia"/>
          <xsd:enumeration value="Servicios"/>
          <xsd:enumeration value="Colaboraci�n"/>
          <xsd:enumeration value="Otros"/>
          <xsd:enumeration value="DD full report"/>
          <xsd:enumeration value="DD red bullet"/>
          <xsd:enumeration value="SPA"/>
          <xsd:enumeration value="Anexo R&amp;W"/>
          <xsd:enumeration value="SHA"/>
          <xsd:enumeration value="Informe"/>
        </xsd:restriction>
      </xsd:simpleType>
    </xsd:element>
  </xsd:schema>
  <xsd:schema xmlns:xsd="http://www.w3.org/2001/XMLSchema" xmlns:xs="http://www.w3.org/2001/XMLSchema" xmlns:dms="http://schemas.microsoft.com/office/2006/documentManagement/types" xmlns:pc="http://schemas.microsoft.com/office/infopath/2007/PartnerControls" targetNamespace="76f3c5b7-be92-42af-bbbe-368a73ba4bf6" elementFormDefault="qualified">
    <xsd:import namespace="http://schemas.microsoft.com/office/2006/documentManagement/types"/>
    <xsd:import namespace="http://schemas.microsoft.com/office/infopath/2007/PartnerControls"/>
    <xsd:element name="Categoria" ma:index="14" nillable="true" ma:displayName="Categoria" ma:list="5820d1d3-d2b9-4d51-ac2a-f494f502cfad" ma:internalName="Categoria" ma:showField="Title">
      <xsd:simpleType>
        <xsd:restriction base="dms:Lookup"/>
      </xsd:simpleType>
    </xsd:element>
    <xsd:element name="Localizacion" ma:index="15" nillable="true" ma:displayName="Localizacion" ma:list="e5dd0f9b-3283-4b08-8f98-052a55b22bb1" ma:internalName="Localizacion" ma:showField="Title">
      <xsd:simpleType>
        <xsd:restriction base="dms:Lookup"/>
      </xsd:simpleType>
    </xsd:element>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lcf76f155ced4ddcb4097134ff3c332f" ma:index="21" nillable="true" ma:taxonomy="true" ma:internalName="lcf76f155ced4ddcb4097134ff3c332f" ma:taxonomyFieldName="MediaServiceImageTags" ma:displayName="Etiquetas de imagen" ma:readOnly="false" ma:fieldId="{5cf76f15-5ced-4ddc-b409-7134ff3c332f}" ma:taxonomyMulti="true" ma:sspId="b9beb79d-4d1f-4432-8fbc-589102f504d2" ma:termSetId="09814cd3-568e-fe90-9814-8d621ff8fb84" ma:anchorId="fba54fb3-c3e1-fe81-a776-ca4b69148c4d" ma:open="true" ma:isKeyword="false">
      <xsd:complexType>
        <xsd:sequence>
          <xsd:element ref="pc:Terms" minOccurs="0" maxOccurs="1"/>
        </xsd:sequence>
      </xsd:complexType>
    </xsd:element>
    <xsd:element name="MediaServiceDateTaken" ma:index="23" nillable="true" ma:displayName="MediaServiceDateTaken" ma:hidden="true" ma:indexed="true" ma:internalName="MediaServiceDateTaken"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element name="MediaServiceGenerationTime" ma:index="25" nillable="true" ma:displayName="MediaServiceGenerationTime" ma:hidden="true" ma:internalName="MediaServiceGenerationTime" ma:readOnly="true">
      <xsd:simpleType>
        <xsd:restriction base="dms:Text"/>
      </xsd:simpleType>
    </xsd:element>
    <xsd:element name="MediaServiceEventHashCode" ma:index="26" nillable="true" ma:displayName="MediaServiceEventHashCode" ma:hidden="true" ma:internalName="MediaServiceEventHashCode"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MediaServiceLocation" ma:index="28" nillable="true" ma:displayName="Location" ma:indexed="true" ma:internalName="MediaServiceLocation" ma:readOnly="true">
      <xsd:simpleType>
        <xsd:restriction base="dms:Text"/>
      </xsd:simpleType>
    </xsd:element>
    <xsd:element name="MediaServiceBillingMetadata" ma:index="29" nillable="true" ma:displayName="MediaServiceBillingMetadata" ma:hidden="true" ma:internalName="MediaServiceBillingMetadata" ma:readOnly="true">
      <xsd:simpleType>
        <xsd:restriction base="dms:Note"/>
      </xsd:simpleType>
    </xsd:element>
    <xsd:element name="Contrato" ma:index="30" nillable="true" ma:displayName="Contrato" ma:internalName="Contrato">
      <xsd:simpleType>
        <xsd:restriction base="dms:Text">
          <xsd:maxLength value="255"/>
        </xsd:restriction>
      </xsd:simpleType>
    </xsd:element>
    <xsd:element name="Departamento" ma:index="31" nillable="true" ma:displayName="Departamento" ma:internalName="Departamento">
      <xsd:simpleType>
        <xsd:restriction base="dms:Text">
          <xsd:maxLength value="255"/>
        </xsd:restriction>
      </xsd:simpleType>
    </xsd:element>
    <xsd:element name="Proyecto" ma:index="33" nillable="true" ma:displayName="Proyecto" ma:internalName="Proyecto">
      <xsd:simpleType>
        <xsd:restriction base="dms:Text">
          <xsd:maxLength value="255"/>
        </xsd:restriction>
      </xsd:simpleType>
    </xsd:element>
    <xsd:element name="Propuesta" ma:index="34" nillable="true" ma:displayName="Propuesta" ma:internalName="Propuesta">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fcbc64f-caf8-453e-bcd1-608ffc0bd215" elementFormDefault="qualified">
    <xsd:import namespace="http://schemas.microsoft.com/office/2006/documentManagement/types"/>
    <xsd:import namespace="http://schemas.microsoft.com/office/infopath/2007/PartnerControls"/>
    <xsd:element name="Cliente" ma:index="32" nillable="true" ma:displayName="Cliente" ma:default="1128" ma:internalName="Cliente">
      <xsd:simpleType>
        <xsd:restriction base="dms:Text">
          <xsd:maxLength value="1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05104BF-A7CB-44F7-8CD2-53EC8F9C9731}">
  <ds:schemaRefs>
    <ds:schemaRef ds:uri="http://purl.org/dc/terms/"/>
    <ds:schemaRef ds:uri="http://schemas.openxmlformats.org/package/2006/metadata/core-properties"/>
    <ds:schemaRef ds:uri="http://purl.org/dc/elements/1.1/"/>
    <ds:schemaRef ds:uri="http://www.w3.org/XML/1998/namespace"/>
    <ds:schemaRef ds:uri="http://schemas.microsoft.com/office/2006/documentManagement/types"/>
    <ds:schemaRef ds:uri="http://schemas.microsoft.com/office/infopath/2007/PartnerControls"/>
    <ds:schemaRef ds:uri="bfcbc64f-caf8-453e-bcd1-608ffc0bd215"/>
    <ds:schemaRef ds:uri="76f3c5b7-be92-42af-bbbe-368a73ba4bf6"/>
    <ds:schemaRef ds:uri="http://schemas.microsoft.com/sharepoint/v3"/>
    <ds:schemaRef ds:uri="01f4aec3-2e8c-4911-a8f8-2a13ca7a4647"/>
    <ds:schemaRef ds:uri="f055c943-bd41-42d9-a4e2-c49d1bf0333e"/>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6622E4AE-6E1E-4C32-9E6B-AB7F8E81A520}"/>
</file>

<file path=customXml/itemProps3.xml><?xml version="1.0" encoding="utf-8"?>
<ds:datastoreItem xmlns:ds="http://schemas.openxmlformats.org/officeDocument/2006/customXml" ds:itemID="{978CC929-1632-476C-8C1B-2679ACFE8D80}">
  <ds:schemaRefs>
    <ds:schemaRef ds:uri="http://schemas.microsoft.com/sharepoint/v3/contenttype/forms"/>
  </ds:schemaRefs>
</ds:datastoreItem>
</file>

<file path=customXml/itemProps4.xml><?xml version="1.0" encoding="utf-8"?>
<ds:datastoreItem xmlns:ds="http://schemas.openxmlformats.org/officeDocument/2006/customXml" ds:itemID="{A6C72527-DE96-4001-BF6C-1332B4241C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1f4aec3-2e8c-4911-a8f8-2a13ca7a4647"/>
    <ds:schemaRef ds:uri="f055c943-bd41-42d9-a4e2-c49d1bf0333e"/>
    <ds:schemaRef ds:uri="76f3c5b7-be92-42af-bbbe-368a73ba4bf6"/>
    <ds:schemaRef ds:uri="bfcbc64f-caf8-453e-bcd1-608ffc0bd21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283</TotalTime>
  <Words>11336</Words>
  <Application>Microsoft Office PowerPoint</Application>
  <PresentationFormat>Personalizado</PresentationFormat>
  <Paragraphs>853</Paragraphs>
  <Slides>42</Slides>
  <Notes>42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42</vt:i4>
      </vt:variant>
    </vt:vector>
  </HeadingPairs>
  <TitlesOfParts>
    <vt:vector size="49" baseType="lpstr">
      <vt:lpstr>Aptos</vt:lpstr>
      <vt:lpstr>Arial</vt:lpstr>
      <vt:lpstr>Calibri</vt:lpstr>
      <vt:lpstr>Courier New</vt:lpstr>
      <vt:lpstr>Noto Sans Symbols</vt:lpstr>
      <vt:lpstr>Wingdings</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Dimitra Zervaki</dc:creator>
  <cp:keywords>, docId:171C4788119DFCDFC75E64D4B055EC0D</cp:keywords>
  <cp:lastModifiedBy>Anna  Cebrián Prats</cp:lastModifiedBy>
  <cp:revision>173</cp:revision>
  <dcterms:created xsi:type="dcterms:W3CDTF">2006-08-16T00:00:00Z</dcterms:created>
  <dcterms:modified xsi:type="dcterms:W3CDTF">2026-02-25T15:19:09Z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y fmtid="{D5CDD505-2E9C-101B-9397-08002B2CF9AE}" pid="3" name="_dlc_DocIdItemGuid">
    <vt:lpwstr>09b646c3-67fa-46fc-91e2-34ce991343f7</vt:lpwstr>
  </property>
  <property fmtid="{D5CDD505-2E9C-101B-9397-08002B2CF9AE}" pid="4" name="MediaServiceImageTags">
    <vt:lpwstr/>
  </property>
</Properties>
</file>